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1" r:id="rId3"/>
    <p:sldId id="262" r:id="rId4"/>
    <p:sldId id="260" r:id="rId5"/>
    <p:sldId id="265" r:id="rId6"/>
    <p:sldId id="268" r:id="rId7"/>
    <p:sldId id="266" r:id="rId8"/>
    <p:sldId id="267" r:id="rId9"/>
    <p:sldId id="263" r:id="rId10"/>
    <p:sldId id="270" r:id="rId11"/>
    <p:sldId id="271" r:id="rId12"/>
    <p:sldId id="273" r:id="rId13"/>
    <p:sldId id="272" r:id="rId14"/>
    <p:sldId id="274" r:id="rId15"/>
    <p:sldId id="277"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Sheet1!$B$1</c:f>
              <c:strCache>
                <c:ptCount val="1"/>
                <c:pt idx="0">
                  <c:v>Flood Risk</c:v>
                </c:pt>
              </c:strCache>
            </c:strRef>
          </c:tx>
          <c:spPr>
            <a:solidFill>
              <a:srgbClr val="0070C0"/>
            </a:solidFill>
          </c:spPr>
          <c:invertIfNegative val="0"/>
          <c:cat>
            <c:strRef>
              <c:f>Sheet1!$A$2:$A$8</c:f>
              <c:strCache>
                <c:ptCount val="7"/>
                <c:pt idx="0">
                  <c:v>12-13</c:v>
                </c:pt>
                <c:pt idx="1">
                  <c:v>13-14</c:v>
                </c:pt>
                <c:pt idx="2">
                  <c:v>14-15</c:v>
                </c:pt>
                <c:pt idx="3">
                  <c:v>15-16</c:v>
                </c:pt>
                <c:pt idx="4">
                  <c:v>16-17</c:v>
                </c:pt>
                <c:pt idx="5">
                  <c:v>17-18</c:v>
                </c:pt>
                <c:pt idx="6">
                  <c:v>18-19</c:v>
                </c:pt>
              </c:strCache>
            </c:strRef>
          </c:cat>
          <c:val>
            <c:numRef>
              <c:f>Sheet1!$B$2:$B$8</c:f>
              <c:numCache>
                <c:formatCode>General</c:formatCode>
                <c:ptCount val="7"/>
                <c:pt idx="0">
                  <c:v>1</c:v>
                </c:pt>
                <c:pt idx="1">
                  <c:v>1</c:v>
                </c:pt>
                <c:pt idx="2">
                  <c:v>0</c:v>
                </c:pt>
                <c:pt idx="3">
                  <c:v>0</c:v>
                </c:pt>
                <c:pt idx="4">
                  <c:v>0</c:v>
                </c:pt>
                <c:pt idx="5">
                  <c:v>0</c:v>
                </c:pt>
                <c:pt idx="6">
                  <c:v>2</c:v>
                </c:pt>
              </c:numCache>
            </c:numRef>
          </c:val>
        </c:ser>
        <c:ser>
          <c:idx val="1"/>
          <c:order val="1"/>
          <c:tx>
            <c:strRef>
              <c:f>Sheet1!$C$1</c:f>
              <c:strCache>
                <c:ptCount val="1"/>
                <c:pt idx="0">
                  <c:v>Wildfire Risk</c:v>
                </c:pt>
              </c:strCache>
            </c:strRef>
          </c:tx>
          <c:spPr>
            <a:solidFill>
              <a:srgbClr val="C00000"/>
            </a:solidFill>
          </c:spPr>
          <c:invertIfNegative val="0"/>
          <c:cat>
            <c:strRef>
              <c:f>Sheet1!$A$2:$A$8</c:f>
              <c:strCache>
                <c:ptCount val="7"/>
                <c:pt idx="0">
                  <c:v>12-13</c:v>
                </c:pt>
                <c:pt idx="1">
                  <c:v>13-14</c:v>
                </c:pt>
                <c:pt idx="2">
                  <c:v>14-15</c:v>
                </c:pt>
                <c:pt idx="3">
                  <c:v>15-16</c:v>
                </c:pt>
                <c:pt idx="4">
                  <c:v>16-17</c:v>
                </c:pt>
                <c:pt idx="5">
                  <c:v>17-18</c:v>
                </c:pt>
                <c:pt idx="6">
                  <c:v>18-19</c:v>
                </c:pt>
              </c:strCache>
            </c:strRef>
          </c:cat>
          <c:val>
            <c:numRef>
              <c:f>Sheet1!$C$2:$C$8</c:f>
              <c:numCache>
                <c:formatCode>General</c:formatCode>
                <c:ptCount val="7"/>
                <c:pt idx="0">
                  <c:v>5</c:v>
                </c:pt>
                <c:pt idx="1">
                  <c:v>2</c:v>
                </c:pt>
                <c:pt idx="2">
                  <c:v>8</c:v>
                </c:pt>
                <c:pt idx="3">
                  <c:v>3</c:v>
                </c:pt>
                <c:pt idx="4">
                  <c:v>2</c:v>
                </c:pt>
                <c:pt idx="5">
                  <c:v>2</c:v>
                </c:pt>
                <c:pt idx="6">
                  <c:v>1</c:v>
                </c:pt>
              </c:numCache>
            </c:numRef>
          </c:val>
        </c:ser>
        <c:ser>
          <c:idx val="2"/>
          <c:order val="2"/>
          <c:tx>
            <c:strRef>
              <c:f>Sheet1!$D$1</c:f>
              <c:strCache>
                <c:ptCount val="1"/>
                <c:pt idx="0">
                  <c:v>Power Loss</c:v>
                </c:pt>
              </c:strCache>
            </c:strRef>
          </c:tx>
          <c:spPr>
            <a:solidFill>
              <a:srgbClr val="996633"/>
            </a:solidFill>
          </c:spPr>
          <c:invertIfNegative val="0"/>
          <c:dPt>
            <c:idx val="0"/>
            <c:invertIfNegative val="0"/>
            <c:bubble3D val="0"/>
            <c:spPr>
              <a:solidFill>
                <a:srgbClr val="663300"/>
              </a:solidFill>
            </c:spPr>
          </c:dPt>
          <c:dPt>
            <c:idx val="1"/>
            <c:invertIfNegative val="0"/>
            <c:bubble3D val="0"/>
            <c:spPr>
              <a:solidFill>
                <a:srgbClr val="663300"/>
              </a:solidFill>
            </c:spPr>
          </c:dPt>
          <c:dPt>
            <c:idx val="2"/>
            <c:invertIfNegative val="0"/>
            <c:bubble3D val="0"/>
            <c:spPr>
              <a:solidFill>
                <a:srgbClr val="663300"/>
              </a:solidFill>
            </c:spPr>
          </c:dPt>
          <c:cat>
            <c:strRef>
              <c:f>Sheet1!$A$2:$A$8</c:f>
              <c:strCache>
                <c:ptCount val="7"/>
                <c:pt idx="0">
                  <c:v>12-13</c:v>
                </c:pt>
                <c:pt idx="1">
                  <c:v>13-14</c:v>
                </c:pt>
                <c:pt idx="2">
                  <c:v>14-15</c:v>
                </c:pt>
                <c:pt idx="3">
                  <c:v>15-16</c:v>
                </c:pt>
                <c:pt idx="4">
                  <c:v>16-17</c:v>
                </c:pt>
                <c:pt idx="5">
                  <c:v>17-18</c:v>
                </c:pt>
                <c:pt idx="6">
                  <c:v>18-19</c:v>
                </c:pt>
              </c:strCache>
            </c:strRef>
          </c:cat>
          <c:val>
            <c:numRef>
              <c:f>Sheet1!$D$2:$D$8</c:f>
              <c:numCache>
                <c:formatCode>General</c:formatCode>
                <c:ptCount val="7"/>
                <c:pt idx="0">
                  <c:v>1</c:v>
                </c:pt>
                <c:pt idx="1">
                  <c:v>1</c:v>
                </c:pt>
                <c:pt idx="2">
                  <c:v>1</c:v>
                </c:pt>
                <c:pt idx="3">
                  <c:v>0</c:v>
                </c:pt>
                <c:pt idx="4">
                  <c:v>0</c:v>
                </c:pt>
                <c:pt idx="5">
                  <c:v>0</c:v>
                </c:pt>
                <c:pt idx="6">
                  <c:v>0</c:v>
                </c:pt>
              </c:numCache>
            </c:numRef>
          </c:val>
        </c:ser>
        <c:ser>
          <c:idx val="3"/>
          <c:order val="3"/>
          <c:tx>
            <c:strRef>
              <c:f>Sheet1!$E$1</c:f>
              <c:strCache>
                <c:ptCount val="1"/>
                <c:pt idx="0">
                  <c:v>Other</c:v>
                </c:pt>
              </c:strCache>
            </c:strRef>
          </c:tx>
          <c:spPr>
            <a:solidFill>
              <a:srgbClr val="FF8415"/>
            </a:solidFill>
          </c:spPr>
          <c:invertIfNegative val="0"/>
          <c:cat>
            <c:strRef>
              <c:f>Sheet1!$A$2:$A$8</c:f>
              <c:strCache>
                <c:ptCount val="7"/>
                <c:pt idx="0">
                  <c:v>12-13</c:v>
                </c:pt>
                <c:pt idx="1">
                  <c:v>13-14</c:v>
                </c:pt>
                <c:pt idx="2">
                  <c:v>14-15</c:v>
                </c:pt>
                <c:pt idx="3">
                  <c:v>15-16</c:v>
                </c:pt>
                <c:pt idx="4">
                  <c:v>16-17</c:v>
                </c:pt>
                <c:pt idx="5">
                  <c:v>17-18</c:v>
                </c:pt>
                <c:pt idx="6">
                  <c:v>18-19</c:v>
                </c:pt>
              </c:strCache>
            </c:strRef>
          </c:cat>
          <c:val>
            <c:numRef>
              <c:f>Sheet1!$E$2:$E$8</c:f>
              <c:numCache>
                <c:formatCode>General</c:formatCode>
                <c:ptCount val="7"/>
                <c:pt idx="0">
                  <c:v>1</c:v>
                </c:pt>
                <c:pt idx="1">
                  <c:v>0</c:v>
                </c:pt>
                <c:pt idx="2">
                  <c:v>0</c:v>
                </c:pt>
                <c:pt idx="3">
                  <c:v>0</c:v>
                </c:pt>
                <c:pt idx="4">
                  <c:v>1</c:v>
                </c:pt>
                <c:pt idx="5">
                  <c:v>0</c:v>
                </c:pt>
                <c:pt idx="6">
                  <c:v>4</c:v>
                </c:pt>
              </c:numCache>
            </c:numRef>
          </c:val>
        </c:ser>
        <c:dLbls>
          <c:showLegendKey val="0"/>
          <c:showVal val="0"/>
          <c:showCatName val="0"/>
          <c:showSerName val="0"/>
          <c:showPercent val="0"/>
          <c:showBubbleSize val="0"/>
        </c:dLbls>
        <c:gapWidth val="150"/>
        <c:overlap val="100"/>
        <c:axId val="178576768"/>
        <c:axId val="178582656"/>
      </c:barChart>
      <c:catAx>
        <c:axId val="178576768"/>
        <c:scaling>
          <c:orientation val="minMax"/>
        </c:scaling>
        <c:delete val="0"/>
        <c:axPos val="b"/>
        <c:majorTickMark val="out"/>
        <c:minorTickMark val="none"/>
        <c:tickLblPos val="nextTo"/>
        <c:crossAx val="178582656"/>
        <c:crosses val="autoZero"/>
        <c:auto val="1"/>
        <c:lblAlgn val="ctr"/>
        <c:lblOffset val="100"/>
        <c:noMultiLvlLbl val="0"/>
      </c:catAx>
      <c:valAx>
        <c:axId val="178582656"/>
        <c:scaling>
          <c:orientation val="minMax"/>
        </c:scaling>
        <c:delete val="0"/>
        <c:axPos val="l"/>
        <c:majorGridlines/>
        <c:numFmt formatCode="General" sourceLinked="1"/>
        <c:majorTickMark val="out"/>
        <c:minorTickMark val="none"/>
        <c:tickLblPos val="nextTo"/>
        <c:crossAx val="178576768"/>
        <c:crosses val="autoZero"/>
        <c:crossBetween val="between"/>
      </c:valAx>
    </c:plotArea>
    <c:legend>
      <c:legendPos val="t"/>
      <c:layout/>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03FFB-F490-4776-8ACC-671F5C73203D}" type="datetimeFigureOut">
              <a:rPr lang="en-CA" smtClean="0"/>
              <a:t>2019-09-06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F4925-33FB-4334-AD49-88E07CF98FCF}" type="slidenum">
              <a:rPr lang="en-CA" smtClean="0"/>
              <a:t>‹#›</a:t>
            </a:fld>
            <a:endParaRPr lang="en-CA"/>
          </a:p>
        </p:txBody>
      </p:sp>
    </p:spTree>
    <p:extLst>
      <p:ext uri="{BB962C8B-B14F-4D97-AF65-F5344CB8AC3E}">
        <p14:creationId xmlns:p14="http://schemas.microsoft.com/office/powerpoint/2010/main" val="363450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solidFill>
                  <a:prstClr val="black"/>
                </a:solidFill>
              </a:rPr>
              <a:pPr>
                <a:defRPr/>
              </a:pPr>
              <a:t>1</a:t>
            </a:fld>
            <a:endParaRPr lang="en-CA">
              <a:solidFill>
                <a:prstClr val="black"/>
              </a:solidFill>
            </a:endParaRPr>
          </a:p>
        </p:txBody>
      </p:sp>
    </p:spTree>
    <p:extLst>
      <p:ext uri="{BB962C8B-B14F-4D97-AF65-F5344CB8AC3E}">
        <p14:creationId xmlns:p14="http://schemas.microsoft.com/office/powerpoint/2010/main" val="161956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Pictures:</a:t>
            </a:r>
          </a:p>
          <a:p>
            <a:endParaRPr lang="en-US" b="1" dirty="0" smtClean="0"/>
          </a:p>
          <a:p>
            <a:r>
              <a:rPr lang="en-US" b="0" dirty="0" smtClean="0"/>
              <a:t>Highway 3 Accident</a:t>
            </a:r>
            <a:r>
              <a:rPr lang="en-US" b="0" baseline="0" dirty="0" smtClean="0"/>
              <a:t> – February 2013</a:t>
            </a:r>
          </a:p>
          <a:p>
            <a:r>
              <a:rPr lang="en-US" b="0" baseline="0" dirty="0" smtClean="0"/>
              <a:t>Nahanni Butte flood – June 2012</a:t>
            </a:r>
            <a:endParaRPr lang="en-US" b="0" dirty="0" smtClean="0"/>
          </a:p>
          <a:p>
            <a:endParaRPr lang="en-US" dirty="0" smtClean="0"/>
          </a:p>
          <a:p>
            <a:r>
              <a:rPr lang="en-US" dirty="0" smtClean="0"/>
              <a:t>For the purposes of emergency</a:t>
            </a:r>
            <a:r>
              <a:rPr lang="en-US" baseline="0" dirty="0" smtClean="0"/>
              <a:t> management, this is the definition we use.</a:t>
            </a:r>
            <a:endParaRPr lang="en-US" dirty="0"/>
          </a:p>
          <a:p>
            <a:endParaRPr lang="en-US" dirty="0" smtClean="0"/>
          </a:p>
          <a:p>
            <a:r>
              <a:rPr lang="en-US" dirty="0"/>
              <a:t>An </a:t>
            </a:r>
            <a:r>
              <a:rPr lang="en-US" b="1" dirty="0"/>
              <a:t>emergency </a:t>
            </a:r>
            <a:r>
              <a:rPr lang="en-US" dirty="0"/>
              <a:t>can be complex and involve a network of first responders with many responsibilities which could require excessive resources. Emergencies should not be confused with </a:t>
            </a:r>
            <a:r>
              <a:rPr lang="en-US" b="1" dirty="0"/>
              <a:t>incidents </a:t>
            </a:r>
            <a:r>
              <a:rPr lang="en-US" dirty="0"/>
              <a:t>and needs to be compared to the term </a:t>
            </a:r>
            <a:r>
              <a:rPr lang="en-US" b="1" dirty="0"/>
              <a:t>disaster </a:t>
            </a:r>
            <a:r>
              <a:rPr lang="en-US" dirty="0"/>
              <a:t>as some jurisdictions may use this term in a slightly different sense. </a:t>
            </a:r>
          </a:p>
          <a:p>
            <a:endParaRPr lang="en-US" dirty="0"/>
          </a:p>
          <a:p>
            <a:r>
              <a:rPr lang="en-US" b="1" dirty="0"/>
              <a:t>Incidents </a:t>
            </a:r>
            <a:r>
              <a:rPr lang="en-US" dirty="0"/>
              <a:t>are events that community services (fire, police, EMS, utility companies and parts of industry) respond to on a routine basis under normal operating conditions. For example, the police address public security issues and the fire department responds to community fires. These should not be considered emergencies because those organizations have the response capacity including the expertise and resources to address those incidents. </a:t>
            </a:r>
          </a:p>
          <a:p>
            <a:endParaRPr lang="en-US" dirty="0"/>
          </a:p>
          <a:p>
            <a:r>
              <a:rPr lang="en-US" b="1" dirty="0"/>
              <a:t>Disaster </a:t>
            </a:r>
            <a:r>
              <a:rPr lang="en-US" dirty="0"/>
              <a:t>is another term commonly used when discussing emergencies. There are varying definitions of this term however, for simplicity, consider it an emergency that has exceeded the response capacity and/or requires external resources. </a:t>
            </a:r>
          </a:p>
        </p:txBody>
      </p:sp>
      <p:sp>
        <p:nvSpPr>
          <p:cNvPr id="4" name="Slide Number Placeholder 3"/>
          <p:cNvSpPr>
            <a:spLocks noGrp="1"/>
          </p:cNvSpPr>
          <p:nvPr>
            <p:ph type="sldNum" sz="quarter" idx="10"/>
          </p:nvPr>
        </p:nvSpPr>
        <p:spPr/>
        <p:txBody>
          <a:bodyPr/>
          <a:lstStyle/>
          <a:p>
            <a:fld id="{229D939D-7563-4782-808F-7B787C3BCAE5}" type="slidenum">
              <a:rPr lang="en-CA" smtClean="0"/>
              <a:t>2</a:t>
            </a:fld>
            <a:endParaRPr lang="en-CA"/>
          </a:p>
        </p:txBody>
      </p:sp>
    </p:spTree>
    <p:extLst>
      <p:ext uri="{BB962C8B-B14F-4D97-AF65-F5344CB8AC3E}">
        <p14:creationId xmlns:p14="http://schemas.microsoft.com/office/powerpoint/2010/main" val="255977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management is the universal term for the systems and processes for mitigating, preparing for, responding to and recovering from emergencies and disasters. </a:t>
            </a:r>
            <a:endParaRPr lang="en-CA" dirty="0"/>
          </a:p>
        </p:txBody>
      </p:sp>
      <p:sp>
        <p:nvSpPr>
          <p:cNvPr id="4" name="Slide Number Placeholder 3"/>
          <p:cNvSpPr>
            <a:spLocks noGrp="1"/>
          </p:cNvSpPr>
          <p:nvPr>
            <p:ph type="sldNum" sz="quarter" idx="10"/>
          </p:nvPr>
        </p:nvSpPr>
        <p:spPr/>
        <p:txBody>
          <a:bodyPr/>
          <a:lstStyle/>
          <a:p>
            <a:fld id="{8CC29F8A-C00D-4D78-96A8-7DE38BBA8463}" type="slidenum">
              <a:rPr lang="en-CA" smtClean="0"/>
              <a:t>3</a:t>
            </a:fld>
            <a:endParaRPr lang="en-CA"/>
          </a:p>
        </p:txBody>
      </p:sp>
    </p:spTree>
    <p:extLst>
      <p:ext uri="{BB962C8B-B14F-4D97-AF65-F5344CB8AC3E}">
        <p14:creationId xmlns:p14="http://schemas.microsoft.com/office/powerpoint/2010/main" val="4132755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the basic concept of regions supporting communities and the territorial level supporting the regions</a:t>
            </a:r>
            <a:r>
              <a:rPr lang="en-CA" baseline="0" dirty="0" smtClean="0"/>
              <a:t> remain the same, key changes in the plan include:</a:t>
            </a:r>
          </a:p>
          <a:p>
            <a:endParaRPr lang="en-CA" baseline="0" dirty="0" smtClean="0"/>
          </a:p>
          <a:p>
            <a:r>
              <a:rPr lang="en-CA" dirty="0" smtClean="0"/>
              <a:t>Important for everyone to share awareness and understanding of the</a:t>
            </a:r>
            <a:r>
              <a:rPr lang="en-CA" baseline="0" dirty="0" smtClean="0"/>
              <a:t> new plan within their departments and agencies.</a:t>
            </a:r>
            <a:endParaRPr lang="en-CA"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8</a:t>
            </a:fld>
            <a:endParaRPr lang="en-CA"/>
          </a:p>
        </p:txBody>
      </p:sp>
    </p:spTree>
    <p:extLst>
      <p:ext uri="{BB962C8B-B14F-4D97-AF65-F5344CB8AC3E}">
        <p14:creationId xmlns:p14="http://schemas.microsoft.com/office/powerpoint/2010/main" val="59093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845BBC-9664-4DA3-AA6A-614781DB93B5}" type="slidenum">
              <a:rPr lang="en-CA" smtClean="0"/>
              <a:t>9</a:t>
            </a:fld>
            <a:endParaRPr lang="en-CA"/>
          </a:p>
        </p:txBody>
      </p:sp>
    </p:spTree>
    <p:extLst>
      <p:ext uri="{BB962C8B-B14F-4D97-AF65-F5344CB8AC3E}">
        <p14:creationId xmlns:p14="http://schemas.microsoft.com/office/powerpoint/2010/main" val="23848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EMO maintains an updated territory wide Hazard Identification Risk Assessment (HIRA) to inform communities and GNWT</a:t>
            </a:r>
            <a:r>
              <a:rPr lang="en-CA" baseline="0" dirty="0" smtClean="0"/>
              <a:t> departments of hazards specific to their environment. This information can be used in updates to territorial and community emergency plans, in the development of territorial or community disaster risk mitigation plans, to improve emergency response protocols and structures, and to guide the development of emergency response exercises, training and awareness. </a:t>
            </a:r>
          </a:p>
          <a:p>
            <a:endParaRPr lang="en-CA" baseline="0" dirty="0" smtClean="0"/>
          </a:p>
          <a:p>
            <a:r>
              <a:rPr lang="en-CA" baseline="0" dirty="0" smtClean="0"/>
              <a:t>The top five hazard risks in the NWT are:</a:t>
            </a:r>
          </a:p>
          <a:p>
            <a:pPr marL="171441" indent="-171441">
              <a:buFont typeface="Arial" panose="020B0604020202020204" pitchFamily="34" charset="0"/>
              <a:buChar char="•"/>
            </a:pPr>
            <a:r>
              <a:rPr lang="en-CA" baseline="0" dirty="0" smtClean="0"/>
              <a:t>Wildfire</a:t>
            </a:r>
          </a:p>
          <a:p>
            <a:pPr marL="171441" indent="-171441">
              <a:buFont typeface="Arial" panose="020B0604020202020204" pitchFamily="34" charset="0"/>
              <a:buChar char="•"/>
            </a:pPr>
            <a:r>
              <a:rPr lang="en-CA" baseline="0" dirty="0" smtClean="0"/>
              <a:t>Flood</a:t>
            </a:r>
          </a:p>
          <a:p>
            <a:pPr marL="171441" indent="-171441">
              <a:buFont typeface="Arial" panose="020B0604020202020204" pitchFamily="34" charset="0"/>
              <a:buChar char="•"/>
            </a:pPr>
            <a:r>
              <a:rPr lang="en-CA" baseline="0" dirty="0" smtClean="0"/>
              <a:t>Severe weather</a:t>
            </a:r>
          </a:p>
          <a:p>
            <a:pPr marL="171441" indent="-171441">
              <a:buFont typeface="Arial" panose="020B0604020202020204" pitchFamily="34" charset="0"/>
              <a:buChar char="•"/>
            </a:pPr>
            <a:r>
              <a:rPr lang="en-CA" baseline="0" dirty="0" smtClean="0"/>
              <a:t>Transportation incidents</a:t>
            </a:r>
          </a:p>
          <a:p>
            <a:pPr marL="171441" indent="-171441">
              <a:buFont typeface="Arial" panose="020B0604020202020204" pitchFamily="34" charset="0"/>
              <a:buChar char="•"/>
            </a:pPr>
            <a:r>
              <a:rPr lang="en-CA" baseline="0" dirty="0" smtClean="0"/>
              <a:t>Critical infrastructure failure</a:t>
            </a:r>
            <a:endParaRPr lang="en-CA" dirty="0"/>
          </a:p>
        </p:txBody>
      </p:sp>
      <p:sp>
        <p:nvSpPr>
          <p:cNvPr id="4" name="Slide Number Placeholder 3"/>
          <p:cNvSpPr>
            <a:spLocks noGrp="1"/>
          </p:cNvSpPr>
          <p:nvPr>
            <p:ph type="sldNum" sz="quarter" idx="10"/>
          </p:nvPr>
        </p:nvSpPr>
        <p:spPr/>
        <p:txBody>
          <a:bodyPr/>
          <a:lstStyle/>
          <a:p>
            <a:fld id="{51845BBC-9664-4DA3-AA6A-614781DB93B5}" type="slidenum">
              <a:rPr lang="en-CA" smtClean="0"/>
              <a:t>11</a:t>
            </a:fld>
            <a:endParaRPr lang="en-CA"/>
          </a:p>
        </p:txBody>
      </p:sp>
    </p:spTree>
    <p:extLst>
      <p:ext uri="{BB962C8B-B14F-4D97-AF65-F5344CB8AC3E}">
        <p14:creationId xmlns:p14="http://schemas.microsoft.com/office/powerpoint/2010/main" val="180219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49 events over 10 years</a:t>
            </a:r>
          </a:p>
          <a:p>
            <a:endParaRPr lang="en-CA" dirty="0" smtClean="0"/>
          </a:p>
          <a:p>
            <a:r>
              <a:rPr lang="en-CA" dirty="0" smtClean="0"/>
              <a:t>Pictures 2006 </a:t>
            </a:r>
            <a:r>
              <a:rPr lang="en-CA" dirty="0" err="1" smtClean="0"/>
              <a:t>Aklavik</a:t>
            </a:r>
            <a:r>
              <a:rPr lang="en-CA" dirty="0" smtClean="0"/>
              <a:t> flood</a:t>
            </a:r>
            <a:endParaRPr lang="en-CA" dirty="0"/>
          </a:p>
        </p:txBody>
      </p:sp>
      <p:sp>
        <p:nvSpPr>
          <p:cNvPr id="4" name="Slide Number Placeholder 3"/>
          <p:cNvSpPr>
            <a:spLocks noGrp="1"/>
          </p:cNvSpPr>
          <p:nvPr>
            <p:ph type="sldNum" sz="quarter" idx="10"/>
          </p:nvPr>
        </p:nvSpPr>
        <p:spPr/>
        <p:txBody>
          <a:bodyPr/>
          <a:lstStyle/>
          <a:p>
            <a:fld id="{D8B77231-0825-462C-B6C2-6F8346BBAB70}" type="slidenum">
              <a:rPr lang="en-CA" smtClean="0"/>
              <a:t>12</a:t>
            </a:fld>
            <a:endParaRPr lang="en-CA"/>
          </a:p>
        </p:txBody>
      </p:sp>
    </p:spTree>
    <p:extLst>
      <p:ext uri="{BB962C8B-B14F-4D97-AF65-F5344CB8AC3E}">
        <p14:creationId xmlns:p14="http://schemas.microsoft.com/office/powerpoint/2010/main" val="103097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illustrates how many emergency plan activations we’ve seen over the past five years, which doesn’t include events that were monitored or planning and preparation activities that help sustain the emergency management system.  </a:t>
            </a:r>
          </a:p>
          <a:p>
            <a:endParaRPr lang="en-US" dirty="0" smtClean="0"/>
          </a:p>
          <a:p>
            <a:r>
              <a:rPr lang="en-US" dirty="0" smtClean="0"/>
              <a:t>You can see that wildfire emergencies, floods and power outages are well represented in this chart. </a:t>
            </a:r>
          </a:p>
          <a:p>
            <a:endParaRPr lang="en-US" dirty="0" smtClean="0"/>
          </a:p>
          <a:p>
            <a:r>
              <a:rPr lang="en-US" dirty="0" smtClean="0"/>
              <a:t>Other Category Incidents:</a:t>
            </a:r>
          </a:p>
          <a:p>
            <a:endParaRPr lang="en-US" dirty="0" smtClean="0"/>
          </a:p>
          <a:p>
            <a:r>
              <a:rPr lang="en-US" dirty="0" smtClean="0"/>
              <a:t>2012-2013</a:t>
            </a:r>
            <a:r>
              <a:rPr lang="en-US" baseline="0" dirty="0" smtClean="0"/>
              <a:t> – Norman Wells Gas supply Shortage (January 2013)</a:t>
            </a:r>
          </a:p>
          <a:p>
            <a:r>
              <a:rPr lang="en-US" dirty="0" smtClean="0"/>
              <a:t>A power outage caused a disruption to the natural gas flow for the Town of Norman Wells. This affected most of the residences and commercial/public buildings. The average temperature in Norman Wells through the day was -40 degrees and the Town declared a local state of emergency. </a:t>
            </a:r>
          </a:p>
          <a:p>
            <a:endParaRPr lang="en-US" dirty="0" smtClean="0"/>
          </a:p>
          <a:p>
            <a:r>
              <a:rPr lang="en-US" dirty="0" smtClean="0"/>
              <a:t>2016-2017 – Hay River</a:t>
            </a:r>
            <a:r>
              <a:rPr lang="en-US" baseline="0" dirty="0" smtClean="0"/>
              <a:t> Ammonia Leak (July 2016)</a:t>
            </a:r>
            <a:endParaRPr lang="en-US" dirty="0" smtClean="0"/>
          </a:p>
          <a:p>
            <a:r>
              <a:rPr lang="en-US" dirty="0" smtClean="0"/>
              <a:t>Several buildings in downtown Hay River have been evacuated because of</a:t>
            </a:r>
            <a:r>
              <a:rPr lang="en-US" baseline="0" dirty="0" smtClean="0"/>
              <a:t> </a:t>
            </a:r>
            <a:r>
              <a:rPr lang="en-US" dirty="0" smtClean="0"/>
              <a:t>an ammonia leak at the demolition site for the old recreation center. </a:t>
            </a:r>
          </a:p>
          <a:p>
            <a:endParaRPr lang="en-US" dirty="0" smtClean="0"/>
          </a:p>
          <a:p>
            <a:r>
              <a:rPr lang="en-US" dirty="0" smtClean="0"/>
              <a:t>2018-2019</a:t>
            </a:r>
            <a:r>
              <a:rPr lang="en-US" baseline="0" dirty="0" smtClean="0"/>
              <a:t> – Other: Beaufort Delta blizzard (Sachs </a:t>
            </a:r>
            <a:r>
              <a:rPr lang="en-US" baseline="0" dirty="0" err="1" smtClean="0"/>
              <a:t>Harbour</a:t>
            </a:r>
            <a:r>
              <a:rPr lang="en-US" baseline="0" dirty="0" smtClean="0"/>
              <a:t>/</a:t>
            </a:r>
            <a:r>
              <a:rPr lang="en-US" baseline="0" dirty="0" err="1" smtClean="0"/>
              <a:t>Paulatuk</a:t>
            </a:r>
            <a:r>
              <a:rPr lang="en-US" baseline="0" dirty="0" smtClean="0"/>
              <a:t>), </a:t>
            </a:r>
            <a:r>
              <a:rPr lang="en-US" baseline="0" dirty="0" err="1" smtClean="0"/>
              <a:t>Rockridge</a:t>
            </a:r>
            <a:r>
              <a:rPr lang="en-US" baseline="0" dirty="0" smtClean="0"/>
              <a:t> Apt fire and evacuation, Hay River dump fire and </a:t>
            </a:r>
            <a:r>
              <a:rPr lang="en-US" baseline="0" dirty="0" err="1" smtClean="0"/>
              <a:t>highrise</a:t>
            </a:r>
            <a:r>
              <a:rPr lang="en-US" baseline="0" dirty="0" smtClean="0"/>
              <a:t> fire/evacuation.</a:t>
            </a:r>
            <a:endParaRPr lang="en-US"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13</a:t>
            </a:fld>
            <a:endParaRPr lang="en-CA"/>
          </a:p>
        </p:txBody>
      </p:sp>
    </p:spTree>
    <p:extLst>
      <p:ext uri="{BB962C8B-B14F-4D97-AF65-F5344CB8AC3E}">
        <p14:creationId xmlns:p14="http://schemas.microsoft.com/office/powerpoint/2010/main" val="282080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eaLnBrk="0" fontAlgn="base" hangingPunct="0">
              <a:spcBef>
                <a:spcPct val="30000"/>
              </a:spcBef>
              <a:spcAft>
                <a:spcPct val="0"/>
              </a:spcAft>
              <a:defRPr/>
            </a:pPr>
            <a:r>
              <a:rPr lang="en-US" baseline="0" dirty="0" smtClean="0"/>
              <a:t>Through the federal Disaster Financial Assistance Arrangements, the NWT has been fortunate enough to recover approximately $6 million in emergency response and recovery costs over the last number years, with more that $20 million still outstanding from the 2014 wildfire season response. At the end of the day, concerns are growing by Canada that the current arrangements for disaster assistance will become unaffordable in light of the expected increase is disasters and subsequent impacts and claims over the next 10 years.</a:t>
            </a:r>
          </a:p>
          <a:p>
            <a:endParaRPr lang="en-CA" dirty="0"/>
          </a:p>
        </p:txBody>
      </p:sp>
      <p:sp>
        <p:nvSpPr>
          <p:cNvPr id="4" name="Slide Number Placeholder 3"/>
          <p:cNvSpPr>
            <a:spLocks noGrp="1"/>
          </p:cNvSpPr>
          <p:nvPr>
            <p:ph type="sldNum" sz="quarter" idx="10"/>
          </p:nvPr>
        </p:nvSpPr>
        <p:spPr/>
        <p:txBody>
          <a:bodyPr/>
          <a:lstStyle/>
          <a:p>
            <a:pPr>
              <a:defRPr/>
            </a:pPr>
            <a:fld id="{EDCB818E-0847-6444-9C53-025DE8435085}" type="slidenum">
              <a:rPr lang="en-CA" smtClean="0"/>
              <a:pPr>
                <a:defRPr/>
              </a:pPr>
              <a:t>14</a:t>
            </a:fld>
            <a:endParaRPr lang="en-CA"/>
          </a:p>
        </p:txBody>
      </p:sp>
    </p:spTree>
    <p:extLst>
      <p:ext uri="{BB962C8B-B14F-4D97-AF65-F5344CB8AC3E}">
        <p14:creationId xmlns:p14="http://schemas.microsoft.com/office/powerpoint/2010/main" val="3077699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hasCustomPrompt="1"/>
          </p:nvPr>
        </p:nvSpPr>
        <p:spPr>
          <a:xfrm>
            <a:off x="4038600" y="3505200"/>
            <a:ext cx="4876800" cy="1470025"/>
          </a:xfrm>
          <a:prstGeom prst="rect">
            <a:avLst/>
          </a:prstGeom>
        </p:spPr>
        <p:txBody>
          <a:bodyPr>
            <a:normAutofit/>
          </a:bodyPr>
          <a:lstStyle>
            <a:lvl1pPr algn="r">
              <a:defRPr sz="3600"/>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a:xfrm>
            <a:off x="4038600" y="5029200"/>
            <a:ext cx="4876800" cy="1752600"/>
          </a:xfrm>
          <a:prstGeom prst="rect">
            <a:avLst/>
          </a:prstGeo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Tree>
    <p:extLst>
      <p:ext uri="{BB962C8B-B14F-4D97-AF65-F5344CB8AC3E}">
        <p14:creationId xmlns:p14="http://schemas.microsoft.com/office/powerpoint/2010/main" val="2850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381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781800" y="6248400"/>
            <a:ext cx="2133600" cy="365125"/>
          </a:xfrm>
          <a:prstGeom prst="rect">
            <a:avLst/>
          </a:prstGeom>
        </p:spPr>
        <p:txBody>
          <a:bodyPr/>
          <a:lstStyle/>
          <a:p>
            <a:fld id="{C1E02210-54F5-4F57-9A68-8CDBA5ADD4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8966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248400"/>
            <a:ext cx="2133600" cy="365125"/>
          </a:xfrm>
          <a:prstGeom prst="rect">
            <a:avLst/>
          </a:prstGeom>
        </p:spPr>
        <p:txBody>
          <a:bodyPr/>
          <a:lstStyle/>
          <a:p>
            <a:fld id="{C1E02210-54F5-4F57-9A68-8CDBA5ADD4B8}"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63"/>
            <a:ext cx="9144000" cy="6858000"/>
          </a:xfrm>
          <a:prstGeom prst="rect">
            <a:avLst/>
          </a:prstGeom>
        </p:spPr>
      </p:pic>
      <p:sp>
        <p:nvSpPr>
          <p:cNvPr id="8" name="Title 1"/>
          <p:cNvSpPr>
            <a:spLocks noGrp="1"/>
          </p:cNvSpPr>
          <p:nvPr>
            <p:ph type="title" hasCustomPrompt="1"/>
          </p:nvPr>
        </p:nvSpPr>
        <p:spPr>
          <a:xfrm>
            <a:off x="0" y="2286000"/>
            <a:ext cx="9144000" cy="1362075"/>
          </a:xfrm>
          <a:prstGeom prst="rect">
            <a:avLst/>
          </a:prstGeom>
        </p:spPr>
        <p:txBody>
          <a:bodyPr anchor="t"/>
          <a:lstStyle>
            <a:lvl1pPr algn="ctr">
              <a:defRPr sz="4000" b="0" cap="all"/>
            </a:lvl1pPr>
          </a:lstStyle>
          <a:p>
            <a:r>
              <a:rPr lang="en-US" dirty="0" smtClean="0"/>
              <a:t>Click to edit divider</a:t>
            </a:r>
            <a:endParaRPr lang="en-US" dirty="0"/>
          </a:p>
        </p:txBody>
      </p:sp>
    </p:spTree>
    <p:extLst>
      <p:ext uri="{BB962C8B-B14F-4D97-AF65-F5344CB8AC3E}">
        <p14:creationId xmlns:p14="http://schemas.microsoft.com/office/powerpoint/2010/main" val="94999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810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810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781800" y="6248400"/>
            <a:ext cx="2133600" cy="365125"/>
          </a:xfrm>
          <a:prstGeom prst="rect">
            <a:avLst/>
          </a:prstGeom>
        </p:spPr>
        <p:txBody>
          <a:bodyPr/>
          <a:lstStyle/>
          <a:p>
            <a:fld id="{C1E02210-54F5-4F57-9A68-8CDBA5ADD4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799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235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235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6781800" y="6248400"/>
            <a:ext cx="2133600" cy="365125"/>
          </a:xfrm>
          <a:prstGeom prst="rect">
            <a:avLst/>
          </a:prstGeom>
        </p:spPr>
        <p:txBody>
          <a:bodyPr/>
          <a:lstStyle/>
          <a:p>
            <a:fld id="{C1E02210-54F5-4F57-9A68-8CDBA5ADD4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75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4908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7465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781800" y="6248400"/>
            <a:ext cx="2133600" cy="365125"/>
          </a:xfrm>
          <a:prstGeom prst="rect">
            <a:avLst/>
          </a:prstGeom>
        </p:spPr>
        <p:txBody>
          <a:bodyPr/>
          <a:lstStyle/>
          <a:p>
            <a:fld id="{C1E02210-54F5-4F57-9A68-8CDBA5ADD4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192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4572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6482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781800" y="6248400"/>
            <a:ext cx="2133600" cy="365125"/>
          </a:xfrm>
          <a:prstGeom prst="rect">
            <a:avLst/>
          </a:prstGeom>
        </p:spPr>
        <p:txBody>
          <a:bodyPr/>
          <a:lstStyle/>
          <a:p>
            <a:fld id="{C1E02210-54F5-4F57-9A68-8CDBA5ADD4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56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443"/>
            <a:ext cx="9144000" cy="6858000"/>
          </a:xfrm>
          <a:prstGeom prst="rect">
            <a:avLst/>
          </a:prstGeom>
        </p:spPr>
      </p:pic>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57200" y="1600201"/>
            <a:ext cx="8229600" cy="381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781800" y="6248400"/>
            <a:ext cx="2133600" cy="365125"/>
          </a:xfrm>
          <a:prstGeom prst="rect">
            <a:avLst/>
          </a:prstGeom>
        </p:spPr>
        <p:txBody>
          <a:bodyPr vert="horz" lIns="91440" tIns="45720" rIns="91440" bIns="45720" rtlCol="0" anchor="ctr"/>
          <a:lstStyle>
            <a:lvl1pPr algn="r">
              <a:defRPr sz="1200">
                <a:solidFill>
                  <a:schemeClr val="tx1"/>
                </a:solidFill>
              </a:defRPr>
            </a:lvl1pPr>
          </a:lstStyle>
          <a:p>
            <a:fld id="{C1E02210-54F5-4F57-9A68-8CDBA5ADD4B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7318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Northwest Territories Emergency Management </a:t>
            </a:r>
            <a:r>
              <a:rPr lang="en-US" smtClean="0"/>
              <a:t>System Overview</a:t>
            </a:r>
            <a:endParaRPr lang="en-US" sz="3600" dirty="0"/>
          </a:p>
        </p:txBody>
      </p:sp>
      <p:sp>
        <p:nvSpPr>
          <p:cNvPr id="3" name="Subtitle 2"/>
          <p:cNvSpPr>
            <a:spLocks noGrp="1"/>
          </p:cNvSpPr>
          <p:nvPr>
            <p:ph type="subTitle" idx="1"/>
          </p:nvPr>
        </p:nvSpPr>
        <p:spPr/>
        <p:txBody>
          <a:bodyPr/>
          <a:lstStyle/>
          <a:p>
            <a:r>
              <a:rPr lang="en-US" dirty="0" smtClean="0"/>
              <a:t>September 2019</a:t>
            </a:r>
            <a:endParaRPr lang="en-US" dirty="0"/>
          </a:p>
        </p:txBody>
      </p:sp>
    </p:spTree>
    <p:extLst>
      <p:ext uri="{BB962C8B-B14F-4D97-AF65-F5344CB8AC3E}">
        <p14:creationId xmlns:p14="http://schemas.microsoft.com/office/powerpoint/2010/main" val="344997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Concept of Operation</a:t>
            </a:r>
            <a:endParaRPr lang="en-CA" dirty="0"/>
          </a:p>
        </p:txBody>
      </p:sp>
      <p:sp>
        <p:nvSpPr>
          <p:cNvPr id="4" name="Rectangle 3"/>
          <p:cNvSpPr/>
          <p:nvPr/>
        </p:nvSpPr>
        <p:spPr>
          <a:xfrm>
            <a:off x="1619250" y="2424038"/>
            <a:ext cx="2209800" cy="533400"/>
          </a:xfrm>
          <a:prstGeom prst="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dirty="0" smtClean="0">
                <a:solidFill>
                  <a:schemeClr val="bg1"/>
                </a:solidFill>
              </a:rPr>
              <a:t>Territory</a:t>
            </a:r>
            <a:endParaRPr lang="en-CA" dirty="0">
              <a:solidFill>
                <a:schemeClr val="bg1"/>
              </a:solidFill>
            </a:endParaRPr>
          </a:p>
        </p:txBody>
      </p:sp>
      <p:sp>
        <p:nvSpPr>
          <p:cNvPr id="5" name="Rectangle 4"/>
          <p:cNvSpPr/>
          <p:nvPr/>
        </p:nvSpPr>
        <p:spPr>
          <a:xfrm>
            <a:off x="1619250" y="1433438"/>
            <a:ext cx="2209800" cy="533400"/>
          </a:xfrm>
          <a:prstGeom prst="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dirty="0" smtClean="0">
                <a:solidFill>
                  <a:schemeClr val="bg1"/>
                </a:solidFill>
              </a:rPr>
              <a:t>Federal/other government</a:t>
            </a:r>
            <a:endParaRPr lang="en-CA" dirty="0">
              <a:solidFill>
                <a:schemeClr val="bg1"/>
              </a:solidFill>
            </a:endParaRPr>
          </a:p>
        </p:txBody>
      </p:sp>
      <p:sp>
        <p:nvSpPr>
          <p:cNvPr id="6" name="Rectangle 5"/>
          <p:cNvSpPr/>
          <p:nvPr/>
        </p:nvSpPr>
        <p:spPr>
          <a:xfrm>
            <a:off x="1619250" y="3414638"/>
            <a:ext cx="2209800" cy="533400"/>
          </a:xfrm>
          <a:prstGeom prst="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dirty="0" smtClean="0">
                <a:solidFill>
                  <a:schemeClr val="bg1"/>
                </a:solidFill>
              </a:rPr>
              <a:t>Region</a:t>
            </a:r>
            <a:endParaRPr lang="en-CA" dirty="0">
              <a:solidFill>
                <a:schemeClr val="bg1"/>
              </a:solidFill>
            </a:endParaRPr>
          </a:p>
        </p:txBody>
      </p:sp>
      <p:sp>
        <p:nvSpPr>
          <p:cNvPr id="7" name="Rectangle 6"/>
          <p:cNvSpPr/>
          <p:nvPr/>
        </p:nvSpPr>
        <p:spPr>
          <a:xfrm>
            <a:off x="1619250" y="4376663"/>
            <a:ext cx="2209800" cy="533400"/>
          </a:xfrm>
          <a:prstGeom prst="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dirty="0" smtClean="0">
                <a:solidFill>
                  <a:schemeClr val="bg1"/>
                </a:solidFill>
              </a:rPr>
              <a:t>Community</a:t>
            </a:r>
            <a:endParaRPr lang="en-CA" dirty="0">
              <a:solidFill>
                <a:schemeClr val="bg1"/>
              </a:solidFill>
            </a:endParaRPr>
          </a:p>
        </p:txBody>
      </p:sp>
      <p:sp>
        <p:nvSpPr>
          <p:cNvPr id="8" name="Rectangle 7"/>
          <p:cNvSpPr/>
          <p:nvPr/>
        </p:nvSpPr>
        <p:spPr>
          <a:xfrm>
            <a:off x="1619250" y="5338688"/>
            <a:ext cx="2209800" cy="533400"/>
          </a:xfrm>
          <a:prstGeom prst="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dirty="0" smtClean="0">
                <a:solidFill>
                  <a:schemeClr val="bg1"/>
                </a:solidFill>
              </a:rPr>
              <a:t>Individuals/Families</a:t>
            </a:r>
            <a:endParaRPr lang="en-CA" dirty="0">
              <a:solidFill>
                <a:schemeClr val="bg1"/>
              </a:solidFill>
            </a:endParaRPr>
          </a:p>
        </p:txBody>
      </p:sp>
      <p:sp>
        <p:nvSpPr>
          <p:cNvPr id="9" name="TextBox 8"/>
          <p:cNvSpPr txBox="1"/>
          <p:nvPr/>
        </p:nvSpPr>
        <p:spPr>
          <a:xfrm>
            <a:off x="1809750" y="4976737"/>
            <a:ext cx="1828800" cy="307777"/>
          </a:xfrm>
          <a:prstGeom prst="rect">
            <a:avLst/>
          </a:prstGeom>
          <a:noFill/>
        </p:spPr>
        <p:txBody>
          <a:bodyPr wrap="square" rtlCol="0">
            <a:spAutoFit/>
          </a:bodyPr>
          <a:lstStyle/>
          <a:p>
            <a:pPr algn="ctr"/>
            <a:r>
              <a:rPr lang="en-CA" sz="1200" b="1" dirty="0" smtClean="0">
                <a:solidFill>
                  <a:srgbClr val="FF0000"/>
                </a:solidFill>
              </a:rPr>
              <a:t>Need Assistance</a:t>
            </a:r>
            <a:r>
              <a:rPr lang="en-CA" sz="1400" b="1" dirty="0" smtClean="0">
                <a:solidFill>
                  <a:srgbClr val="FF0000"/>
                </a:solidFill>
                <a:sym typeface="Wingdings"/>
              </a:rPr>
              <a:t></a:t>
            </a:r>
            <a:endParaRPr lang="en-CA" sz="1400" b="1" dirty="0">
              <a:solidFill>
                <a:srgbClr val="FF0000"/>
              </a:solidFill>
            </a:endParaRPr>
          </a:p>
        </p:txBody>
      </p:sp>
      <p:sp>
        <p:nvSpPr>
          <p:cNvPr id="10" name="TextBox 9"/>
          <p:cNvSpPr txBox="1"/>
          <p:nvPr/>
        </p:nvSpPr>
        <p:spPr>
          <a:xfrm>
            <a:off x="1809750" y="4025011"/>
            <a:ext cx="1828800" cy="307777"/>
          </a:xfrm>
          <a:prstGeom prst="rect">
            <a:avLst/>
          </a:prstGeom>
          <a:noFill/>
        </p:spPr>
        <p:txBody>
          <a:bodyPr wrap="square" rtlCol="0">
            <a:spAutoFit/>
          </a:bodyPr>
          <a:lstStyle/>
          <a:p>
            <a:pPr algn="ctr"/>
            <a:r>
              <a:rPr lang="en-CA" sz="1200" b="1" dirty="0" smtClean="0">
                <a:solidFill>
                  <a:srgbClr val="FF0000"/>
                </a:solidFill>
              </a:rPr>
              <a:t>Need Assistance</a:t>
            </a:r>
            <a:r>
              <a:rPr lang="en-CA" sz="1400" b="1" dirty="0" smtClean="0">
                <a:solidFill>
                  <a:srgbClr val="FF0000"/>
                </a:solidFill>
                <a:sym typeface="Wingdings"/>
              </a:rPr>
              <a:t></a:t>
            </a:r>
            <a:endParaRPr lang="en-CA" sz="1400" b="1" dirty="0">
              <a:solidFill>
                <a:srgbClr val="FF0000"/>
              </a:solidFill>
            </a:endParaRPr>
          </a:p>
        </p:txBody>
      </p:sp>
      <p:sp>
        <p:nvSpPr>
          <p:cNvPr id="11" name="TextBox 10"/>
          <p:cNvSpPr txBox="1"/>
          <p:nvPr/>
        </p:nvSpPr>
        <p:spPr>
          <a:xfrm>
            <a:off x="1809750" y="3033638"/>
            <a:ext cx="1828800" cy="307777"/>
          </a:xfrm>
          <a:prstGeom prst="rect">
            <a:avLst/>
          </a:prstGeom>
          <a:noFill/>
        </p:spPr>
        <p:txBody>
          <a:bodyPr wrap="square" rtlCol="0">
            <a:spAutoFit/>
          </a:bodyPr>
          <a:lstStyle/>
          <a:p>
            <a:pPr algn="ctr"/>
            <a:r>
              <a:rPr lang="en-CA" sz="1200" b="1" dirty="0" smtClean="0">
                <a:solidFill>
                  <a:srgbClr val="FF0000"/>
                </a:solidFill>
              </a:rPr>
              <a:t>Need Assistance</a:t>
            </a:r>
            <a:r>
              <a:rPr lang="en-CA" sz="1400" b="1" dirty="0" smtClean="0">
                <a:solidFill>
                  <a:srgbClr val="FF0000"/>
                </a:solidFill>
                <a:sym typeface="Wingdings"/>
              </a:rPr>
              <a:t></a:t>
            </a:r>
            <a:endParaRPr lang="en-CA" sz="1400" b="1" dirty="0">
              <a:solidFill>
                <a:srgbClr val="FF0000"/>
              </a:solidFill>
            </a:endParaRPr>
          </a:p>
        </p:txBody>
      </p:sp>
      <p:sp>
        <p:nvSpPr>
          <p:cNvPr id="12" name="TextBox 11"/>
          <p:cNvSpPr txBox="1"/>
          <p:nvPr/>
        </p:nvSpPr>
        <p:spPr>
          <a:xfrm>
            <a:off x="1809750" y="2043038"/>
            <a:ext cx="1828800" cy="307777"/>
          </a:xfrm>
          <a:prstGeom prst="rect">
            <a:avLst/>
          </a:prstGeom>
          <a:noFill/>
        </p:spPr>
        <p:txBody>
          <a:bodyPr wrap="square" rtlCol="0">
            <a:spAutoFit/>
          </a:bodyPr>
          <a:lstStyle/>
          <a:p>
            <a:pPr algn="ctr"/>
            <a:r>
              <a:rPr lang="en-CA" sz="1200" b="1" dirty="0" smtClean="0">
                <a:solidFill>
                  <a:srgbClr val="FF0000"/>
                </a:solidFill>
              </a:rPr>
              <a:t>Need Assistance</a:t>
            </a:r>
            <a:r>
              <a:rPr lang="en-CA" sz="1400" b="1" dirty="0" smtClean="0">
                <a:solidFill>
                  <a:srgbClr val="FF0000"/>
                </a:solidFill>
                <a:sym typeface="Wingdings"/>
              </a:rPr>
              <a:t></a:t>
            </a:r>
            <a:endParaRPr lang="en-CA" sz="1400" b="1" dirty="0">
              <a:solidFill>
                <a:srgbClr val="FF0000"/>
              </a:solidFill>
            </a:endParaRPr>
          </a:p>
        </p:txBody>
      </p:sp>
      <p:sp>
        <p:nvSpPr>
          <p:cNvPr id="13" name="Rounded Rectangle 12"/>
          <p:cNvSpPr/>
          <p:nvPr/>
        </p:nvSpPr>
        <p:spPr>
          <a:xfrm>
            <a:off x="4800600" y="5338688"/>
            <a:ext cx="2438400" cy="533400"/>
          </a:xfrm>
          <a:prstGeom prst="round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sz="1600" dirty="0" smtClean="0">
                <a:solidFill>
                  <a:schemeClr val="bg1"/>
                </a:solidFill>
              </a:rPr>
              <a:t>Individual and Family Emergency Plans</a:t>
            </a:r>
            <a:endParaRPr lang="en-CA" sz="1600" dirty="0">
              <a:solidFill>
                <a:schemeClr val="bg1"/>
              </a:solidFill>
            </a:endParaRPr>
          </a:p>
        </p:txBody>
      </p:sp>
      <p:sp>
        <p:nvSpPr>
          <p:cNvPr id="14" name="Rounded Rectangle 13"/>
          <p:cNvSpPr/>
          <p:nvPr/>
        </p:nvSpPr>
        <p:spPr>
          <a:xfrm>
            <a:off x="4800600" y="4376663"/>
            <a:ext cx="2438400" cy="533400"/>
          </a:xfrm>
          <a:prstGeom prst="round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sz="1600" dirty="0" smtClean="0">
                <a:solidFill>
                  <a:schemeClr val="bg1"/>
                </a:solidFill>
              </a:rPr>
              <a:t>Community Emergency Plan</a:t>
            </a:r>
            <a:endParaRPr lang="en-CA" sz="1600" dirty="0">
              <a:solidFill>
                <a:schemeClr val="bg1"/>
              </a:solidFill>
            </a:endParaRPr>
          </a:p>
        </p:txBody>
      </p:sp>
      <p:sp>
        <p:nvSpPr>
          <p:cNvPr id="15" name="Rounded Rectangle 14"/>
          <p:cNvSpPr/>
          <p:nvPr/>
        </p:nvSpPr>
        <p:spPr>
          <a:xfrm>
            <a:off x="4800600" y="1433438"/>
            <a:ext cx="2438400" cy="533400"/>
          </a:xfrm>
          <a:prstGeom prst="round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sz="1100" b="1" dirty="0" smtClean="0">
                <a:solidFill>
                  <a:schemeClr val="bg1"/>
                </a:solidFill>
              </a:rPr>
              <a:t>Federal Emergency Response Plan / Mutual Aid Arrangements</a:t>
            </a:r>
            <a:endParaRPr lang="en-CA" sz="1100" b="1" dirty="0">
              <a:solidFill>
                <a:schemeClr val="bg1"/>
              </a:solidFill>
            </a:endParaRPr>
          </a:p>
        </p:txBody>
      </p:sp>
      <p:sp>
        <p:nvSpPr>
          <p:cNvPr id="16" name="Rounded Rectangle 15"/>
          <p:cNvSpPr/>
          <p:nvPr/>
        </p:nvSpPr>
        <p:spPr>
          <a:xfrm>
            <a:off x="4800600" y="2920826"/>
            <a:ext cx="2438400" cy="533400"/>
          </a:xfrm>
          <a:prstGeom prst="roundRect">
            <a:avLst/>
          </a:prstGeom>
          <a:solidFill>
            <a:srgbClr val="0070C0"/>
          </a:solidFill>
          <a:ln w="12700">
            <a:solidFill>
              <a:srgbClr val="002060"/>
            </a:solidFill>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CA" sz="1600" dirty="0" smtClean="0">
                <a:solidFill>
                  <a:schemeClr val="bg1"/>
                </a:solidFill>
              </a:rPr>
              <a:t>NWT Emergency Plan</a:t>
            </a:r>
            <a:endParaRPr lang="en-CA" sz="1600" dirty="0">
              <a:solidFill>
                <a:schemeClr val="bg1"/>
              </a:solidFill>
            </a:endParaRPr>
          </a:p>
        </p:txBody>
      </p:sp>
      <p:sp>
        <p:nvSpPr>
          <p:cNvPr id="17" name="TextBox 16"/>
          <p:cNvSpPr txBox="1"/>
          <p:nvPr/>
        </p:nvSpPr>
        <p:spPr>
          <a:xfrm>
            <a:off x="5105400" y="2270149"/>
            <a:ext cx="1828800" cy="307777"/>
          </a:xfrm>
          <a:prstGeom prst="rect">
            <a:avLst/>
          </a:prstGeom>
          <a:noFill/>
        </p:spPr>
        <p:txBody>
          <a:bodyPr wrap="square" rtlCol="0">
            <a:spAutoFit/>
          </a:bodyPr>
          <a:lstStyle/>
          <a:p>
            <a:pPr algn="ctr"/>
            <a:r>
              <a:rPr lang="en-CA" sz="1200" b="1" dirty="0" smtClean="0">
                <a:solidFill>
                  <a:srgbClr val="0070C0"/>
                </a:solidFill>
              </a:rPr>
              <a:t>Provide Assistance</a:t>
            </a:r>
            <a:r>
              <a:rPr lang="en-CA" sz="1400" b="1" dirty="0" smtClean="0">
                <a:solidFill>
                  <a:srgbClr val="0070C0"/>
                </a:solidFill>
                <a:sym typeface="Wingdings"/>
              </a:rPr>
              <a:t></a:t>
            </a:r>
            <a:endParaRPr lang="en-CA" sz="1600" b="1" dirty="0">
              <a:solidFill>
                <a:srgbClr val="0070C0"/>
              </a:solidFill>
            </a:endParaRPr>
          </a:p>
        </p:txBody>
      </p:sp>
      <p:sp>
        <p:nvSpPr>
          <p:cNvPr id="18" name="TextBox 17"/>
          <p:cNvSpPr txBox="1"/>
          <p:nvPr/>
        </p:nvSpPr>
        <p:spPr>
          <a:xfrm>
            <a:off x="5105400" y="3794149"/>
            <a:ext cx="1828800" cy="307777"/>
          </a:xfrm>
          <a:prstGeom prst="rect">
            <a:avLst/>
          </a:prstGeom>
          <a:noFill/>
        </p:spPr>
        <p:txBody>
          <a:bodyPr wrap="square" rtlCol="0">
            <a:spAutoFit/>
          </a:bodyPr>
          <a:lstStyle/>
          <a:p>
            <a:pPr algn="ctr"/>
            <a:r>
              <a:rPr lang="en-CA" sz="1200" b="1" dirty="0" smtClean="0">
                <a:solidFill>
                  <a:srgbClr val="0070C0"/>
                </a:solidFill>
              </a:rPr>
              <a:t>Provide Assistance</a:t>
            </a:r>
            <a:r>
              <a:rPr lang="en-CA" sz="1400" b="1" dirty="0" smtClean="0">
                <a:solidFill>
                  <a:srgbClr val="0070C0"/>
                </a:solidFill>
                <a:sym typeface="Wingdings"/>
              </a:rPr>
              <a:t></a:t>
            </a:r>
            <a:endParaRPr lang="en-CA" sz="1600" b="1" dirty="0">
              <a:solidFill>
                <a:srgbClr val="0070C0"/>
              </a:solidFill>
            </a:endParaRPr>
          </a:p>
        </p:txBody>
      </p:sp>
      <p:sp>
        <p:nvSpPr>
          <p:cNvPr id="19" name="TextBox 18"/>
          <p:cNvSpPr txBox="1"/>
          <p:nvPr/>
        </p:nvSpPr>
        <p:spPr>
          <a:xfrm>
            <a:off x="5105400" y="4976736"/>
            <a:ext cx="1828800" cy="307777"/>
          </a:xfrm>
          <a:prstGeom prst="rect">
            <a:avLst/>
          </a:prstGeom>
          <a:noFill/>
        </p:spPr>
        <p:txBody>
          <a:bodyPr wrap="square" rtlCol="0">
            <a:spAutoFit/>
          </a:bodyPr>
          <a:lstStyle/>
          <a:p>
            <a:pPr algn="ctr"/>
            <a:r>
              <a:rPr lang="en-CA" sz="1200" b="1" dirty="0" smtClean="0">
                <a:solidFill>
                  <a:srgbClr val="0070C0"/>
                </a:solidFill>
              </a:rPr>
              <a:t>Provide Assistance</a:t>
            </a:r>
            <a:r>
              <a:rPr lang="en-CA" sz="1400" b="1" dirty="0" smtClean="0">
                <a:solidFill>
                  <a:srgbClr val="0070C0"/>
                </a:solidFill>
                <a:sym typeface="Wingdings"/>
              </a:rPr>
              <a:t></a:t>
            </a:r>
            <a:endParaRPr lang="en-CA" sz="1600" b="1" dirty="0">
              <a:solidFill>
                <a:srgbClr val="0070C0"/>
              </a:solidFill>
            </a:endParaRPr>
          </a:p>
        </p:txBody>
      </p:sp>
      <p:cxnSp>
        <p:nvCxnSpPr>
          <p:cNvPr id="20" name="Straight Arrow Connector 19"/>
          <p:cNvCxnSpPr>
            <a:stCxn id="8" idx="3"/>
            <a:endCxn id="13" idx="1"/>
          </p:cNvCxnSpPr>
          <p:nvPr/>
        </p:nvCxnSpPr>
        <p:spPr>
          <a:xfrm>
            <a:off x="3829050" y="5605388"/>
            <a:ext cx="971550"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3"/>
            <a:endCxn id="14" idx="1"/>
          </p:cNvCxnSpPr>
          <p:nvPr/>
        </p:nvCxnSpPr>
        <p:spPr>
          <a:xfrm>
            <a:off x="3829050" y="4643363"/>
            <a:ext cx="971550"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6" idx="3"/>
            <a:endCxn id="16" idx="1"/>
          </p:cNvCxnSpPr>
          <p:nvPr/>
        </p:nvCxnSpPr>
        <p:spPr>
          <a:xfrm flipV="1">
            <a:off x="3829050" y="3187526"/>
            <a:ext cx="971550" cy="49381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4" idx="3"/>
            <a:endCxn id="16" idx="1"/>
          </p:cNvCxnSpPr>
          <p:nvPr/>
        </p:nvCxnSpPr>
        <p:spPr>
          <a:xfrm>
            <a:off x="3829050" y="2690738"/>
            <a:ext cx="971550" cy="496788"/>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5" idx="3"/>
            <a:endCxn id="15" idx="1"/>
          </p:cNvCxnSpPr>
          <p:nvPr/>
        </p:nvCxnSpPr>
        <p:spPr>
          <a:xfrm>
            <a:off x="3829050" y="1700138"/>
            <a:ext cx="971550"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42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5706627"/>
              </p:ext>
            </p:extLst>
          </p:nvPr>
        </p:nvGraphicFramePr>
        <p:xfrm>
          <a:off x="1016551" y="1191169"/>
          <a:ext cx="7391401" cy="4462871"/>
        </p:xfrm>
        <a:graphic>
          <a:graphicData uri="http://schemas.openxmlformats.org/drawingml/2006/table">
            <a:tbl>
              <a:tblPr firstRow="1" bandRow="1">
                <a:tableStyleId>{16D9F66E-5EB9-4882-86FB-DCBF35E3C3E4}</a:tableStyleId>
              </a:tblPr>
              <a:tblGrid>
                <a:gridCol w="914401"/>
                <a:gridCol w="1295400"/>
                <a:gridCol w="1676400"/>
                <a:gridCol w="1905000"/>
                <a:gridCol w="1600200"/>
              </a:tblGrid>
              <a:tr h="939710">
                <a:tc>
                  <a:txBody>
                    <a:bodyPr/>
                    <a:lstStyle/>
                    <a:p>
                      <a:pPr marL="0" algn="ctr" defTabSz="914400" rtl="0" eaLnBrk="1" latinLnBrk="0" hangingPunct="1"/>
                      <a:r>
                        <a:rPr lang="en-CA" sz="1800" b="0" kern="1200" dirty="0" smtClean="0">
                          <a:solidFill>
                            <a:schemeClr val="dk1"/>
                          </a:solidFill>
                          <a:effectLst/>
                          <a:latin typeface="+mn-lt"/>
                          <a:ea typeface="+mn-ea"/>
                          <a:cs typeface="+mn-cs"/>
                        </a:rPr>
                        <a:t>Likely to almost certain</a:t>
                      </a:r>
                      <a:endParaRPr lang="en-CA" sz="1400" b="0" kern="1200" dirty="0">
                        <a:solidFill>
                          <a:schemeClr val="dk1"/>
                        </a:solidFill>
                        <a:latin typeface="+mn-lt"/>
                        <a:ea typeface="+mn-ea"/>
                        <a:cs typeface="+mn-cs"/>
                      </a:endParaRPr>
                    </a:p>
                  </a:txBody>
                  <a:tcPr marL="121920" marR="12192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7150" indent="-57150" algn="ctr">
                        <a:spcAft>
                          <a:spcPts val="600"/>
                        </a:spcAft>
                        <a:buFont typeface="Wingdings" panose="05000000000000000000" pitchFamily="2" charset="2"/>
                        <a:buChar char="ü"/>
                      </a:pP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2713" marR="0" indent="-112713"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dirty="0" smtClean="0"/>
                        <a:t>Earth movement-permafrost degradation</a:t>
                      </a:r>
                    </a:p>
                    <a:p>
                      <a:pPr marL="112713" indent="-112713" algn="ctr">
                        <a:spcAft>
                          <a:spcPts val="600"/>
                        </a:spcAft>
                        <a:buFont typeface="Wingdings" panose="05000000000000000000" pitchFamily="2" charset="2"/>
                        <a:buChar char="ü"/>
                      </a:pPr>
                      <a:r>
                        <a:rPr lang="en-US" sz="1200" b="1" spc="0" dirty="0" smtClean="0"/>
                        <a:t>Weather-other extreme</a:t>
                      </a: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112713" indent="-112713" algn="ctr">
                        <a:spcAft>
                          <a:spcPts val="600"/>
                        </a:spcAft>
                        <a:buFont typeface="Wingdings" panose="05000000000000000000" pitchFamily="2" charset="2"/>
                        <a:buChar char="ü"/>
                      </a:pPr>
                      <a:r>
                        <a:rPr lang="en-US" sz="1200" b="1" spc="0" dirty="0" smtClean="0"/>
                        <a:t>Weather-winter storm</a:t>
                      </a:r>
                    </a:p>
                    <a:p>
                      <a:pPr marL="112713" marR="0" indent="-112713"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dirty="0" smtClean="0"/>
                        <a:t>Transportation accident</a:t>
                      </a:r>
                    </a:p>
                    <a:p>
                      <a:pPr marL="112713" marR="0" indent="-112713"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dirty="0" smtClean="0"/>
                        <a:t>Critical Infrastructure Failure-energy crisis</a:t>
                      </a:r>
                      <a:endParaRPr lang="en-CA" sz="1200" b="1" spc="0" dirty="0" smtClean="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112713" indent="-112713" algn="ctr">
                        <a:spcAft>
                          <a:spcPts val="600"/>
                        </a:spcAft>
                        <a:buFont typeface="Wingdings" panose="05000000000000000000" pitchFamily="2" charset="2"/>
                        <a:buChar char="ü"/>
                      </a:pPr>
                      <a:r>
                        <a:rPr lang="en-US" sz="1200" b="1" spc="0" dirty="0" smtClean="0"/>
                        <a:t>Fire/Explosion</a:t>
                      </a:r>
                    </a:p>
                    <a:p>
                      <a:pPr marL="112713" indent="-112713" algn="ctr">
                        <a:spcAft>
                          <a:spcPts val="600"/>
                        </a:spcAft>
                        <a:buFont typeface="Wingdings" panose="05000000000000000000" pitchFamily="2" charset="2"/>
                        <a:buChar char="ü"/>
                      </a:pPr>
                      <a:r>
                        <a:rPr lang="en-US" sz="1200" b="1" spc="0" dirty="0" smtClean="0"/>
                        <a:t>Flood</a:t>
                      </a: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204417">
                <a:tc>
                  <a:txBody>
                    <a:bodyPr/>
                    <a:lstStyle/>
                    <a:p>
                      <a:pPr algn="ctr"/>
                      <a:r>
                        <a:rPr lang="en-CA" sz="1800" b="0" kern="1200" dirty="0" smtClean="0">
                          <a:solidFill>
                            <a:schemeClr val="dk1"/>
                          </a:solidFill>
                          <a:effectLst/>
                          <a:latin typeface="+mn-lt"/>
                          <a:ea typeface="+mn-ea"/>
                          <a:cs typeface="+mn-cs"/>
                        </a:rPr>
                        <a:t>Probable</a:t>
                      </a:r>
                      <a:endParaRPr lang="en-CA" sz="1400" b="0" dirty="0"/>
                    </a:p>
                  </a:txBody>
                  <a:tcPr marL="121920" marR="12192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spcAft>
                          <a:spcPts val="600"/>
                        </a:spcAft>
                        <a:buFont typeface="Wingdings" panose="05000000000000000000" pitchFamily="2" charset="2"/>
                        <a:buChar char="ü"/>
                      </a:pP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2713" indent="-112713" algn="ctr">
                        <a:spcAft>
                          <a:spcPts val="600"/>
                        </a:spcAft>
                        <a:buFont typeface="Wingdings" panose="05000000000000000000" pitchFamily="2" charset="2"/>
                        <a:buChar char="ü"/>
                      </a:pPr>
                      <a:r>
                        <a:rPr lang="en-US" sz="1200" b="1" spc="0" dirty="0" smtClean="0"/>
                        <a:t>Earth movement -other</a:t>
                      </a:r>
                    </a:p>
                    <a:p>
                      <a:pPr marL="112713" indent="-112713" algn="ctr">
                        <a:spcAft>
                          <a:spcPts val="600"/>
                        </a:spcAft>
                        <a:buFont typeface="Wingdings" panose="05000000000000000000" pitchFamily="2" charset="2"/>
                        <a:buChar char="ü"/>
                      </a:pPr>
                      <a:r>
                        <a:rPr lang="en-CA" sz="1200" b="1" spc="0" dirty="0" smtClean="0"/>
                        <a:t>Snow load</a:t>
                      </a:r>
                      <a:r>
                        <a:rPr lang="en-CA" sz="1200" b="1" spc="0" baseline="0" dirty="0" smtClean="0"/>
                        <a:t> </a:t>
                      </a:r>
                      <a:r>
                        <a:rPr lang="en-CA" sz="1200" b="1" spc="0" dirty="0" smtClean="0"/>
                        <a:t>hazard</a:t>
                      </a:r>
                    </a:p>
                    <a:p>
                      <a:pPr marL="112713" indent="-112713" algn="ctr">
                        <a:spcAft>
                          <a:spcPts val="600"/>
                        </a:spcAft>
                        <a:buFont typeface="Wingdings" panose="05000000000000000000" pitchFamily="2" charset="2"/>
                        <a:buChar char="ü"/>
                      </a:pPr>
                      <a:r>
                        <a:rPr lang="en-US" sz="1200" b="1" spc="0" dirty="0" smtClean="0"/>
                        <a:t>Ice hazard</a:t>
                      </a: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112713" marR="0" indent="-112713"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dirty="0" smtClean="0"/>
                        <a:t>Critical Infrastructure Failure - water contamination</a:t>
                      </a:r>
                      <a:endParaRPr lang="en-CA" sz="1200" b="1" spc="0" dirty="0" smtClean="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marL="171450" marR="0" indent="-171450"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dirty="0" smtClean="0"/>
                        <a:t>Critical Infrastructure Failure-other</a:t>
                      </a:r>
                    </a:p>
                    <a:p>
                      <a:pPr marL="171450" indent="-171450" algn="ctr">
                        <a:spcAft>
                          <a:spcPts val="600"/>
                        </a:spcAft>
                        <a:buFont typeface="Wingdings" panose="05000000000000000000" pitchFamily="2" charset="2"/>
                        <a:buChar char="ü"/>
                      </a:pP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928680">
                <a:tc>
                  <a:txBody>
                    <a:bodyPr/>
                    <a:lstStyle/>
                    <a:p>
                      <a:pPr algn="ctr"/>
                      <a:r>
                        <a:rPr lang="en-CA" sz="1800" kern="1200" dirty="0" smtClean="0">
                          <a:solidFill>
                            <a:schemeClr val="dk1"/>
                          </a:solidFill>
                          <a:effectLst/>
                          <a:latin typeface="+mn-lt"/>
                          <a:ea typeface="+mn-ea"/>
                          <a:cs typeface="+mn-cs"/>
                        </a:rPr>
                        <a:t>Unlikely</a:t>
                      </a:r>
                      <a:endParaRPr lang="en-CA" sz="1400" dirty="0"/>
                    </a:p>
                  </a:txBody>
                  <a:tcPr marL="121920" marR="12192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lgn="ctr">
                        <a:spcAft>
                          <a:spcPts val="600"/>
                        </a:spcAft>
                        <a:buFont typeface="Wingdings" panose="05000000000000000000" pitchFamily="2" charset="2"/>
                        <a:buChar char="ü"/>
                      </a:pPr>
                      <a:r>
                        <a:rPr lang="en-US" sz="1200" b="1" spc="0" dirty="0" smtClean="0"/>
                        <a:t>Food and agriculture emergency</a:t>
                      </a: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2713" indent="-112713" algn="ctr">
                        <a:spcAft>
                          <a:spcPts val="600"/>
                        </a:spcAft>
                        <a:buFont typeface="Wingdings" panose="05000000000000000000" pitchFamily="2" charset="2"/>
                        <a:buChar char="ü"/>
                      </a:pPr>
                      <a:endParaRPr lang="en-US" sz="1200" b="1" spc="0" dirty="0" smtClean="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112713" marR="0" indent="-112713"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dirty="0" smtClean="0"/>
                        <a:t>Human disease</a:t>
                      </a:r>
                    </a:p>
                    <a:p>
                      <a:pPr marL="112713" marR="0" indent="-112713"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CA" sz="1200" b="1" spc="0" dirty="0" smtClean="0"/>
                        <a:t>Weather-wind storm</a:t>
                      </a: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pPr marL="112713" indent="-112713" algn="ctr">
                        <a:spcAft>
                          <a:spcPts val="600"/>
                        </a:spcAft>
                        <a:buFont typeface="Wingdings" panose="05000000000000000000" pitchFamily="2" charset="2"/>
                        <a:buChar char="ü"/>
                      </a:pPr>
                      <a:r>
                        <a:rPr lang="en-US" sz="1200" b="1" spc="0" dirty="0" smtClean="0"/>
                        <a:t>Industrial emergency</a:t>
                      </a:r>
                    </a:p>
                    <a:p>
                      <a:pPr marL="112713" indent="-112713" algn="ctr">
                        <a:spcAft>
                          <a:spcPts val="600"/>
                        </a:spcAft>
                        <a:buFont typeface="Wingdings" panose="05000000000000000000" pitchFamily="2" charset="2"/>
                        <a:buChar char="ü"/>
                      </a:pPr>
                      <a:r>
                        <a:rPr lang="en-US" sz="1200" b="1" spc="0" dirty="0" smtClean="0"/>
                        <a:t>Civil unrest</a:t>
                      </a: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r>
              <a:tr h="939710">
                <a:tc>
                  <a:txBody>
                    <a:bodyPr/>
                    <a:lstStyle/>
                    <a:p>
                      <a:pPr algn="ctr"/>
                      <a:r>
                        <a:rPr lang="en-CA" sz="1800" kern="1200" dirty="0" smtClean="0">
                          <a:solidFill>
                            <a:schemeClr val="dk1"/>
                          </a:solidFill>
                          <a:effectLst/>
                          <a:latin typeface="+mn-lt"/>
                          <a:ea typeface="+mn-ea"/>
                          <a:cs typeface="+mn-cs"/>
                        </a:rPr>
                        <a:t>Very unlikely to rare</a:t>
                      </a:r>
                      <a:endParaRPr lang="en-CA" sz="1400" dirty="0"/>
                    </a:p>
                  </a:txBody>
                  <a:tcPr marL="121920" marR="121920" marT="34290" marB="3429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ctr">
                        <a:spcAft>
                          <a:spcPts val="600"/>
                        </a:spcAft>
                        <a:buFont typeface="Wingdings" panose="05000000000000000000" pitchFamily="2" charset="2"/>
                        <a:buChar char="ü"/>
                      </a:pP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1125" indent="-111125" algn="ctr">
                        <a:spcAft>
                          <a:spcPts val="600"/>
                        </a:spcAft>
                        <a:buFont typeface="Wingdings" panose="05000000000000000000" pitchFamily="2" charset="2"/>
                        <a:buChar char="ü"/>
                      </a:pPr>
                      <a:r>
                        <a:rPr lang="en-US" sz="1200" b="1" spc="0" dirty="0" smtClean="0"/>
                        <a:t>Falling</a:t>
                      </a:r>
                      <a:r>
                        <a:rPr lang="en-US" sz="1200" b="1" spc="0" baseline="0" dirty="0" smtClean="0"/>
                        <a:t> debris</a:t>
                      </a:r>
                      <a:endParaRPr lang="en-CA" sz="1200" b="1" spc="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2713" indent="-112713" algn="ctr">
                        <a:spcAft>
                          <a:spcPts val="600"/>
                        </a:spcAft>
                        <a:buFont typeface="Wingdings" panose="05000000000000000000" pitchFamily="2" charset="2"/>
                        <a:buChar char="ü"/>
                      </a:pPr>
                      <a:r>
                        <a:rPr lang="en-US" sz="1200" b="1" spc="0" dirty="0" smtClean="0"/>
                        <a:t>War/International</a:t>
                      </a:r>
                      <a:r>
                        <a:rPr lang="en-US" sz="1200" b="1" spc="0" baseline="0" dirty="0" smtClean="0"/>
                        <a:t> incident</a:t>
                      </a: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71450" marR="0" indent="-171450" algn="ctr"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200" b="1" spc="0" baseline="0" dirty="0" smtClean="0"/>
                        <a:t>Earth movement- earthquake &amp; tsunami</a:t>
                      </a:r>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30884">
                <a:tc>
                  <a:txBody>
                    <a:bodyPr/>
                    <a:lstStyle/>
                    <a:p>
                      <a:pPr algn="ctr"/>
                      <a:endParaRPr lang="en-CA" sz="1400" dirty="0"/>
                    </a:p>
                  </a:txBody>
                  <a:tcPr marL="121920" marR="12192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Low</a:t>
                      </a:r>
                      <a:endParaRPr lang="en-CA" sz="1400" dirty="0"/>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Moderate</a:t>
                      </a:r>
                      <a:endParaRPr lang="en-CA" sz="1400" dirty="0"/>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High</a:t>
                      </a:r>
                      <a:endParaRPr lang="en-CA" sz="1400" dirty="0"/>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Very High</a:t>
                      </a:r>
                      <a:endParaRPr lang="en-CA" sz="1400" dirty="0"/>
                    </a:p>
                  </a:txBody>
                  <a:tcPr marL="121920" marR="12192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7" name="Straight Arrow Connector 6"/>
          <p:cNvCxnSpPr/>
          <p:nvPr/>
        </p:nvCxnSpPr>
        <p:spPr>
          <a:xfrm>
            <a:off x="1446043" y="5917499"/>
            <a:ext cx="6908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69352" y="5945208"/>
            <a:ext cx="1625600" cy="400110"/>
          </a:xfrm>
          <a:prstGeom prst="rect">
            <a:avLst/>
          </a:prstGeom>
          <a:noFill/>
        </p:spPr>
        <p:txBody>
          <a:bodyPr wrap="square" rtlCol="0">
            <a:spAutoFit/>
          </a:bodyPr>
          <a:lstStyle/>
          <a:p>
            <a:pPr algn="ctr"/>
            <a:r>
              <a:rPr lang="en-US" sz="2000" b="1" dirty="0" smtClean="0">
                <a:solidFill>
                  <a:srgbClr val="0070C0"/>
                </a:solidFill>
              </a:rPr>
              <a:t>IMPACT</a:t>
            </a:r>
            <a:endParaRPr lang="en-CA" sz="2000" b="1" dirty="0">
              <a:solidFill>
                <a:srgbClr val="0070C0"/>
              </a:solidFill>
            </a:endParaRPr>
          </a:p>
        </p:txBody>
      </p:sp>
      <p:cxnSp>
        <p:nvCxnSpPr>
          <p:cNvPr id="9" name="Straight Arrow Connector 8"/>
          <p:cNvCxnSpPr/>
          <p:nvPr/>
        </p:nvCxnSpPr>
        <p:spPr>
          <a:xfrm flipH="1" flipV="1">
            <a:off x="787952" y="1295400"/>
            <a:ext cx="34636" cy="480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Title 11"/>
          <p:cNvSpPr txBox="1">
            <a:spLocks noGrp="1"/>
          </p:cNvSpPr>
          <p:nvPr>
            <p:ph type="title"/>
          </p:nvPr>
        </p:nvSpPr>
        <p:spPr>
          <a:xfrm rot="16200000">
            <a:off x="-935137" y="3375987"/>
            <a:ext cx="3020616" cy="400110"/>
          </a:xfrm>
          <a:prstGeom prst="rect">
            <a:avLst/>
          </a:prstGeom>
          <a:noFill/>
        </p:spPr>
        <p:txBody>
          <a:bodyPr wrap="square" rtlCol="0">
            <a:spAutoFit/>
          </a:bodyPr>
          <a:lstStyle/>
          <a:p>
            <a:pPr algn="ctr"/>
            <a:r>
              <a:rPr lang="en-US" sz="2000" b="1" dirty="0" smtClean="0">
                <a:solidFill>
                  <a:srgbClr val="0070C0"/>
                </a:solidFill>
              </a:rPr>
              <a:t>FREQUENCY</a:t>
            </a:r>
            <a:endParaRPr lang="en-CA" sz="2000" b="1" dirty="0">
              <a:solidFill>
                <a:srgbClr val="0070C0"/>
              </a:solidFill>
            </a:endParaRPr>
          </a:p>
        </p:txBody>
      </p:sp>
      <p:sp>
        <p:nvSpPr>
          <p:cNvPr id="10" name="Title 8"/>
          <p:cNvSpPr txBox="1">
            <a:spLocks/>
          </p:cNvSpPr>
          <p:nvPr/>
        </p:nvSpPr>
        <p:spPr>
          <a:xfrm>
            <a:off x="848528" y="144936"/>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NWT Risk Profile</a:t>
            </a:r>
            <a:endParaRPr lang="en-CA" dirty="0"/>
          </a:p>
        </p:txBody>
      </p:sp>
    </p:spTree>
    <p:extLst>
      <p:ext uri="{BB962C8B-B14F-4D97-AF65-F5344CB8AC3E}">
        <p14:creationId xmlns:p14="http://schemas.microsoft.com/office/powerpoint/2010/main" val="83474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Emergency Events 2009-2019</a:t>
            </a:r>
            <a:endParaRPr lang="en-CA" dirty="0"/>
          </a:p>
        </p:txBody>
      </p:sp>
      <p:sp>
        <p:nvSpPr>
          <p:cNvPr id="3" name="Content Placeholder 2"/>
          <p:cNvSpPr>
            <a:spLocks noGrp="1"/>
          </p:cNvSpPr>
          <p:nvPr>
            <p:ph idx="1"/>
          </p:nvPr>
        </p:nvSpPr>
        <p:spPr>
          <a:xfrm>
            <a:off x="4495800" y="1600200"/>
            <a:ext cx="4648200" cy="4495800"/>
          </a:xfrm>
        </p:spPr>
        <p:txBody>
          <a:bodyPr>
            <a:normAutofit fontScale="47500" lnSpcReduction="20000"/>
          </a:bodyPr>
          <a:lstStyle/>
          <a:p>
            <a:r>
              <a:rPr lang="en-CA" sz="5100" dirty="0" smtClean="0"/>
              <a:t>Wildfires – 15</a:t>
            </a:r>
          </a:p>
          <a:p>
            <a:r>
              <a:rPr lang="en-CA" sz="5100" dirty="0"/>
              <a:t>Air Incidents – 8</a:t>
            </a:r>
          </a:p>
          <a:p>
            <a:r>
              <a:rPr lang="en-CA" sz="5100" dirty="0" smtClean="0"/>
              <a:t>Critical Infrastructure Failure – 7</a:t>
            </a:r>
          </a:p>
          <a:p>
            <a:r>
              <a:rPr lang="en-CA" sz="5100" dirty="0" smtClean="0"/>
              <a:t>Flood – 4</a:t>
            </a:r>
          </a:p>
          <a:p>
            <a:r>
              <a:rPr lang="en-CA" sz="5100" dirty="0" smtClean="0"/>
              <a:t>Severe Weather – 4</a:t>
            </a:r>
          </a:p>
          <a:p>
            <a:r>
              <a:rPr lang="en-CA" sz="5100" dirty="0" smtClean="0"/>
              <a:t>Landslides – 3</a:t>
            </a:r>
          </a:p>
          <a:p>
            <a:r>
              <a:rPr lang="en-CA" sz="5100" dirty="0" smtClean="0"/>
              <a:t>Major Apartment Fire – 2</a:t>
            </a:r>
          </a:p>
          <a:p>
            <a:r>
              <a:rPr lang="en-CA" sz="5100" dirty="0" smtClean="0"/>
              <a:t>Marine Incident – 2</a:t>
            </a:r>
          </a:p>
          <a:p>
            <a:r>
              <a:rPr lang="en-CA" sz="5100" dirty="0" smtClean="0"/>
              <a:t>Dump Fire – 1</a:t>
            </a:r>
          </a:p>
          <a:p>
            <a:r>
              <a:rPr lang="en-CA" sz="5100" dirty="0" smtClean="0"/>
              <a:t>Environmental Spill – 1</a:t>
            </a:r>
          </a:p>
          <a:p>
            <a:r>
              <a:rPr lang="en-CA" sz="5100" dirty="0" smtClean="0"/>
              <a:t>Pandemic (2009) – 1</a:t>
            </a:r>
          </a:p>
          <a:p>
            <a:r>
              <a:rPr lang="en-CA" sz="5100" dirty="0" smtClean="0"/>
              <a:t>Epidemic – Animal – 1</a:t>
            </a:r>
          </a:p>
          <a:p>
            <a:endParaRPr lang="en-CA" dirty="0" smtClean="0"/>
          </a:p>
          <a:p>
            <a:endParaRPr lang="en-CA" dirty="0" smtClean="0"/>
          </a:p>
          <a:p>
            <a:endParaRPr lang="en-CA" dirty="0"/>
          </a:p>
        </p:txBody>
      </p:sp>
      <p:grpSp>
        <p:nvGrpSpPr>
          <p:cNvPr id="6" name="Group 3"/>
          <p:cNvGrpSpPr>
            <a:grpSpLocks/>
          </p:cNvGrpSpPr>
          <p:nvPr/>
        </p:nvGrpSpPr>
        <p:grpSpPr bwMode="auto">
          <a:xfrm>
            <a:off x="93252" y="1268760"/>
            <a:ext cx="4260850" cy="3103563"/>
            <a:chOff x="2836" y="960"/>
            <a:chExt cx="2684" cy="1955"/>
          </a:xfrm>
        </p:grpSpPr>
        <p:pic>
          <p:nvPicPr>
            <p:cNvPr id="7" name="Picture 5" descr="Aklavik_1992-06-03_04"/>
            <p:cNvPicPr>
              <a:picLocks noChangeAspect="1" noChangeArrowheads="1"/>
            </p:cNvPicPr>
            <p:nvPr/>
          </p:nvPicPr>
          <p:blipFill rotWithShape="1">
            <a:blip r:embed="rId3">
              <a:extLst>
                <a:ext uri="{28A0092B-C50C-407E-A947-70E740481C1C}">
                  <a14:useLocalDpi xmlns:a14="http://schemas.microsoft.com/office/drawing/2010/main"/>
                </a:ext>
              </a:extLst>
            </a:blip>
            <a:srcRect l="100000" r="-3358"/>
            <a:stretch/>
          </p:blipFill>
          <p:spPr bwMode="auto">
            <a:xfrm>
              <a:off x="2836" y="960"/>
              <a:ext cx="92" cy="19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28" y="960"/>
              <a:ext cx="2592" cy="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2" descr="Aklavik 2005 flood - img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760" y="3859560"/>
            <a:ext cx="440009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0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NWT Emergency Plan Activations</a:t>
            </a:r>
            <a:endParaRPr lang="en-US" sz="3600" dirty="0"/>
          </a:p>
        </p:txBody>
      </p:sp>
      <p:graphicFrame>
        <p:nvGraphicFramePr>
          <p:cNvPr id="6" name="Chart 5"/>
          <p:cNvGraphicFramePr/>
          <p:nvPr>
            <p:extLst>
              <p:ext uri="{D42A27DB-BD31-4B8C-83A1-F6EECF244321}">
                <p14:modId xmlns:p14="http://schemas.microsoft.com/office/powerpoint/2010/main" val="1243575567"/>
              </p:ext>
            </p:extLst>
          </p:nvPr>
        </p:nvGraphicFramePr>
        <p:xfrm>
          <a:off x="762000" y="1600200"/>
          <a:ext cx="6705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49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Impact of Disasters in the NWT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2014: Wildfires – estimated at 20+ million</a:t>
            </a:r>
          </a:p>
          <a:p>
            <a:r>
              <a:rPr lang="en-CA" dirty="0" smtClean="0"/>
              <a:t>2012: Nahanni Butte flood – ~2 million</a:t>
            </a:r>
          </a:p>
          <a:p>
            <a:r>
              <a:rPr lang="en-CA" dirty="0" smtClean="0"/>
              <a:t>2008: Hay River flood – 460K</a:t>
            </a:r>
          </a:p>
          <a:p>
            <a:r>
              <a:rPr lang="en-CA" dirty="0" smtClean="0"/>
              <a:t>2006: </a:t>
            </a:r>
            <a:r>
              <a:rPr lang="en-CA" dirty="0" err="1" smtClean="0"/>
              <a:t>Aklavik</a:t>
            </a:r>
            <a:r>
              <a:rPr lang="en-CA" dirty="0" smtClean="0"/>
              <a:t> flood – 3.14 million</a:t>
            </a:r>
          </a:p>
          <a:p>
            <a:r>
              <a:rPr lang="en-CA" dirty="0" smtClean="0"/>
              <a:t>2005: Ft Good Hope flood – 648K</a:t>
            </a:r>
          </a:p>
          <a:p>
            <a:pPr marL="0" indent="0" algn="ctr">
              <a:buNone/>
            </a:pPr>
            <a:endParaRPr lang="en-CA" dirty="0" smtClean="0"/>
          </a:p>
          <a:p>
            <a:pPr marL="0" indent="0" algn="ctr">
              <a:buNone/>
            </a:pPr>
            <a:r>
              <a:rPr lang="en-CA" dirty="0" smtClean="0"/>
              <a:t>Over 26 million over 10 years in economic loss in the NWT</a:t>
            </a:r>
            <a:endParaRPr lang="en-CA" dirty="0"/>
          </a:p>
        </p:txBody>
      </p:sp>
    </p:spTree>
    <p:extLst>
      <p:ext uri="{BB962C8B-B14F-4D97-AF65-F5344CB8AC3E}">
        <p14:creationId xmlns:p14="http://schemas.microsoft.com/office/powerpoint/2010/main" val="1596714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EMO Program Activity</a:t>
            </a:r>
            <a:endParaRPr lang="en-CA" dirty="0"/>
          </a:p>
        </p:txBody>
      </p:sp>
      <p:sp>
        <p:nvSpPr>
          <p:cNvPr id="3" name="Content Placeholder 2"/>
          <p:cNvSpPr>
            <a:spLocks noGrp="1"/>
          </p:cNvSpPr>
          <p:nvPr>
            <p:ph idx="1"/>
          </p:nvPr>
        </p:nvSpPr>
        <p:spPr>
          <a:xfrm>
            <a:off x="755576" y="1412776"/>
            <a:ext cx="8229600" cy="4536504"/>
          </a:xfrm>
        </p:spPr>
        <p:txBody>
          <a:bodyPr>
            <a:normAutofit fontScale="77500" lnSpcReduction="20000"/>
          </a:bodyPr>
          <a:lstStyle/>
          <a:p>
            <a:r>
              <a:rPr lang="en-CA" dirty="0"/>
              <a:t>Chair of the Territorial Planning Committee and updating the NWT Emergency Plan</a:t>
            </a:r>
          </a:p>
          <a:p>
            <a:r>
              <a:rPr lang="en-CA" dirty="0" smtClean="0"/>
              <a:t>Monitoring, readiness and response to emergency events</a:t>
            </a:r>
          </a:p>
          <a:p>
            <a:r>
              <a:rPr lang="en-CA" dirty="0" smtClean="0"/>
              <a:t>Public Alerting and public communications</a:t>
            </a:r>
          </a:p>
          <a:p>
            <a:r>
              <a:rPr lang="en-CA" dirty="0" smtClean="0"/>
              <a:t>Assisting Communities update emergency plans (workshops/TTX)</a:t>
            </a:r>
          </a:p>
          <a:p>
            <a:r>
              <a:rPr lang="en-CA" dirty="0" smtClean="0"/>
              <a:t>Training and development – ICS for staff and key stakeholders</a:t>
            </a:r>
          </a:p>
          <a:p>
            <a:r>
              <a:rPr lang="en-CA" dirty="0"/>
              <a:t>GNWT participation in emergency response exercises</a:t>
            </a:r>
          </a:p>
          <a:p>
            <a:r>
              <a:rPr lang="en-CA" dirty="0" smtClean="0"/>
              <a:t>Access to federal emergency management funding programs</a:t>
            </a:r>
          </a:p>
          <a:p>
            <a:r>
              <a:rPr lang="en-CA" dirty="0" smtClean="0"/>
              <a:t>Disaster Assistance Policy and DFAA </a:t>
            </a:r>
          </a:p>
        </p:txBody>
      </p:sp>
    </p:spTree>
    <p:extLst>
      <p:ext uri="{BB962C8B-B14F-4D97-AF65-F5344CB8AC3E}">
        <p14:creationId xmlns:p14="http://schemas.microsoft.com/office/powerpoint/2010/main" val="39601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29836"/>
            <a:ext cx="3024336" cy="5113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46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lstStyle/>
          <a:p>
            <a:r>
              <a:rPr lang="en-US" sz="4800" b="1" dirty="0" smtClean="0"/>
              <a:t>Emergencies</a:t>
            </a:r>
            <a:endParaRPr lang="en-CA" sz="4800" b="1" dirty="0"/>
          </a:p>
        </p:txBody>
      </p:sp>
      <p:sp>
        <p:nvSpPr>
          <p:cNvPr id="5" name="Content Placeholder 2"/>
          <p:cNvSpPr>
            <a:spLocks noGrp="1"/>
          </p:cNvSpPr>
          <p:nvPr>
            <p:ph idx="1"/>
          </p:nvPr>
        </p:nvSpPr>
        <p:spPr>
          <a:xfrm>
            <a:off x="647700" y="1484784"/>
            <a:ext cx="8001000" cy="1142999"/>
          </a:xfrm>
        </p:spPr>
        <p:txBody>
          <a:bodyPr>
            <a:normAutofit fontScale="62500" lnSpcReduction="20000"/>
          </a:bodyPr>
          <a:lstStyle/>
          <a:p>
            <a:pPr marL="0" indent="0" algn="ctr">
              <a:buClr>
                <a:schemeClr val="accent4"/>
              </a:buClr>
              <a:buNone/>
            </a:pPr>
            <a:r>
              <a:rPr lang="en-US" b="1" dirty="0"/>
              <a:t>Emergency: </a:t>
            </a:r>
            <a:r>
              <a:rPr lang="en-US" dirty="0" smtClean="0"/>
              <a:t>a current or imminent event that requires prompt coordination of action or special regulation of persons or property in order to protect the safety, health or welfare of people or to limit or prevent damage to property or the environment. </a:t>
            </a:r>
            <a:endParaRPr lang="en-CA" dirty="0" smtClean="0">
              <a:solidFill>
                <a:schemeClr val="tx1">
                  <a:lumMod val="75000"/>
                  <a:lumOff val="25000"/>
                </a:schemeClr>
              </a:solidFill>
            </a:endParaRP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648200" y="2904639"/>
            <a:ext cx="3962400" cy="2613983"/>
          </a:xfrm>
          <a:prstGeom prst="rect">
            <a:avLst/>
          </a:prstGeom>
        </p:spPr>
      </p:pic>
      <p:pic>
        <p:nvPicPr>
          <p:cNvPr id="9" name="Picture 8" descr="C:\Users\ivan_russell\Pictures\Highway 3 Accident Near Fort Providence - February 2013.jpg"/>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2417"/>
            <a:ext cx="3515995" cy="2638425"/>
          </a:xfrm>
          <a:prstGeom prst="rect">
            <a:avLst/>
          </a:prstGeom>
          <a:noFill/>
          <a:ln>
            <a:noFill/>
          </a:ln>
        </p:spPr>
      </p:pic>
    </p:spTree>
    <p:extLst>
      <p:ext uri="{BB962C8B-B14F-4D97-AF65-F5344CB8AC3E}">
        <p14:creationId xmlns:p14="http://schemas.microsoft.com/office/powerpoint/2010/main" val="2375928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Management</a:t>
            </a:r>
            <a:endParaRPr lang="en-CA" dirty="0"/>
          </a:p>
        </p:txBody>
      </p:sp>
      <p:sp>
        <p:nvSpPr>
          <p:cNvPr id="3" name="Content Placeholder 2"/>
          <p:cNvSpPr>
            <a:spLocks noGrp="1"/>
          </p:cNvSpPr>
          <p:nvPr>
            <p:ph idx="1"/>
          </p:nvPr>
        </p:nvSpPr>
        <p:spPr>
          <a:xfrm>
            <a:off x="457200" y="1828800"/>
            <a:ext cx="8229600" cy="3810000"/>
          </a:xfrm>
        </p:spPr>
        <p:txBody>
          <a:bodyPr/>
          <a:lstStyle/>
          <a:p>
            <a:pPr marL="0" indent="0" algn="ctr">
              <a:buNone/>
            </a:pPr>
            <a:r>
              <a:rPr lang="en-US" dirty="0" smtClean="0"/>
              <a:t>The steps we take to prevent or reduce the impact, to prepare for, deal with and recover from emergencies and disasters.</a:t>
            </a:r>
            <a:endParaRPr lang="en-CA" dirty="0"/>
          </a:p>
        </p:txBody>
      </p:sp>
      <p:pic>
        <p:nvPicPr>
          <p:cNvPr id="3075" name="Picture 3" descr="C:\Users\ivan_russell\AppData\Local\Microsoft\Windows\Temporary Internet Files\Content.IE5\TF7LAI47\stai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81400"/>
            <a:ext cx="26860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10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Emergency Management System</a:t>
            </a:r>
            <a:endParaRPr lang="en-CA" dirty="0"/>
          </a:p>
        </p:txBody>
      </p:sp>
      <p:sp>
        <p:nvSpPr>
          <p:cNvPr id="4" name="TextBox 3"/>
          <p:cNvSpPr txBox="1"/>
          <p:nvPr/>
        </p:nvSpPr>
        <p:spPr>
          <a:xfrm>
            <a:off x="971600" y="1484784"/>
            <a:ext cx="7128792" cy="3662541"/>
          </a:xfrm>
          <a:prstGeom prst="rect">
            <a:avLst/>
          </a:prstGeom>
          <a:noFill/>
        </p:spPr>
        <p:txBody>
          <a:bodyPr wrap="square" rtlCol="0">
            <a:spAutoFit/>
          </a:bodyPr>
          <a:lstStyle/>
          <a:p>
            <a:r>
              <a:rPr lang="en-CA" sz="3600" dirty="0" smtClean="0"/>
              <a:t>Key Components</a:t>
            </a:r>
          </a:p>
          <a:p>
            <a:pPr marL="742950" lvl="1" indent="-285750">
              <a:buFont typeface="Arial" panose="020B0604020202020204" pitchFamily="34" charset="0"/>
              <a:buChar char="•"/>
            </a:pPr>
            <a:r>
              <a:rPr lang="en-CA" sz="2800" dirty="0" smtClean="0"/>
              <a:t>Emergency Management Act</a:t>
            </a:r>
          </a:p>
          <a:p>
            <a:pPr marL="742950" lvl="1" indent="-285750">
              <a:buFont typeface="Arial" panose="020B0604020202020204" pitchFamily="34" charset="0"/>
              <a:buChar char="•"/>
            </a:pPr>
            <a:r>
              <a:rPr lang="en-CA" sz="2800" dirty="0" smtClean="0"/>
              <a:t>NWT Emergency Plan</a:t>
            </a:r>
          </a:p>
          <a:p>
            <a:pPr marL="742950" lvl="1" indent="-285750">
              <a:buFont typeface="Arial" panose="020B0604020202020204" pitchFamily="34" charset="0"/>
              <a:buChar char="•"/>
            </a:pPr>
            <a:r>
              <a:rPr lang="en-CA" sz="2800" dirty="0" smtClean="0"/>
              <a:t>Territorial Planning Committee</a:t>
            </a:r>
          </a:p>
          <a:p>
            <a:pPr marL="742950" lvl="1" indent="-285750">
              <a:buFont typeface="Arial" panose="020B0604020202020204" pitchFamily="34" charset="0"/>
              <a:buChar char="•"/>
            </a:pPr>
            <a:r>
              <a:rPr lang="en-CA" sz="2800" dirty="0" smtClean="0"/>
              <a:t>Emergency Management Organization</a:t>
            </a:r>
          </a:p>
          <a:p>
            <a:pPr marL="1371600" lvl="2" indent="-457200">
              <a:buFont typeface="Courier New" panose="02070309020205020404" pitchFamily="49" charset="0"/>
              <a:buChar char="o"/>
            </a:pPr>
            <a:r>
              <a:rPr lang="en-CA" sz="2800" dirty="0" smtClean="0"/>
              <a:t>Territorial EMO and EOC</a:t>
            </a:r>
          </a:p>
          <a:p>
            <a:pPr marL="1371600" lvl="2" indent="-457200">
              <a:buFont typeface="Courier New" panose="02070309020205020404" pitchFamily="49" charset="0"/>
              <a:buChar char="o"/>
            </a:pPr>
            <a:r>
              <a:rPr lang="en-CA" sz="2800" dirty="0" smtClean="0"/>
              <a:t>Regional EMOs and EOCs</a:t>
            </a:r>
          </a:p>
          <a:p>
            <a:pPr marL="914400" lvl="1" indent="-457200">
              <a:buFont typeface="Arial" panose="020B0604020202020204" pitchFamily="34" charset="0"/>
              <a:buChar char="•"/>
            </a:pPr>
            <a:r>
              <a:rPr lang="en-CA" sz="2800" dirty="0" smtClean="0"/>
              <a:t>Community EMOs, Plans and EOCs</a:t>
            </a:r>
          </a:p>
        </p:txBody>
      </p:sp>
    </p:spTree>
    <p:extLst>
      <p:ext uri="{BB962C8B-B14F-4D97-AF65-F5344CB8AC3E}">
        <p14:creationId xmlns:p14="http://schemas.microsoft.com/office/powerpoint/2010/main" val="17168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Emergency Management Act</a:t>
            </a:r>
            <a:endParaRPr lang="en-CA" dirty="0"/>
          </a:p>
        </p:txBody>
      </p:sp>
      <p:sp>
        <p:nvSpPr>
          <p:cNvPr id="3" name="Content Placeholder 2"/>
          <p:cNvSpPr>
            <a:spLocks noGrp="1"/>
          </p:cNvSpPr>
          <p:nvPr>
            <p:ph idx="1"/>
          </p:nvPr>
        </p:nvSpPr>
        <p:spPr/>
        <p:txBody>
          <a:bodyPr/>
          <a:lstStyle/>
          <a:p>
            <a:pPr marL="0" indent="0" algn="ctr">
              <a:buNone/>
            </a:pPr>
            <a:r>
              <a:rPr lang="en-CA" dirty="0"/>
              <a:t>The </a:t>
            </a:r>
            <a:r>
              <a:rPr lang="en-US" i="1" dirty="0"/>
              <a:t>Emergency Management Act </a:t>
            </a:r>
            <a:r>
              <a:rPr lang="en-US" dirty="0"/>
              <a:t>provides</a:t>
            </a:r>
            <a:r>
              <a:rPr lang="en-CA" dirty="0"/>
              <a:t> the foundation for emergency management in the NWT. The </a:t>
            </a:r>
            <a:r>
              <a:rPr lang="en-CA" i="1" dirty="0"/>
              <a:t>Act </a:t>
            </a:r>
            <a:r>
              <a:rPr lang="en-US" dirty="0"/>
              <a:t>outlines the duties and responsibilities of the Minister, EMO and community governments in preparing for and responding to emergencies.</a:t>
            </a:r>
          </a:p>
          <a:p>
            <a:endParaRPr lang="en-CA" dirty="0"/>
          </a:p>
        </p:txBody>
      </p:sp>
    </p:spTree>
    <p:extLst>
      <p:ext uri="{BB962C8B-B14F-4D97-AF65-F5344CB8AC3E}">
        <p14:creationId xmlns:p14="http://schemas.microsoft.com/office/powerpoint/2010/main" val="18149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Emergency Management Act</a:t>
            </a:r>
            <a:endParaRPr lang="en-CA" dirty="0"/>
          </a:p>
        </p:txBody>
      </p:sp>
      <p:sp>
        <p:nvSpPr>
          <p:cNvPr id="3" name="Content Placeholder 2"/>
          <p:cNvSpPr>
            <a:spLocks noGrp="1"/>
          </p:cNvSpPr>
          <p:nvPr>
            <p:ph idx="1"/>
          </p:nvPr>
        </p:nvSpPr>
        <p:spPr>
          <a:xfrm>
            <a:off x="457200" y="1600200"/>
            <a:ext cx="8229600" cy="4133055"/>
          </a:xfrm>
        </p:spPr>
        <p:txBody>
          <a:bodyPr>
            <a:normAutofit fontScale="85000" lnSpcReduction="20000"/>
          </a:bodyPr>
          <a:lstStyle/>
          <a:p>
            <a:r>
              <a:rPr lang="en-CA" dirty="0" smtClean="0"/>
              <a:t>Powers and duties of Minister and Local Authorities</a:t>
            </a:r>
          </a:p>
          <a:p>
            <a:r>
              <a:rPr lang="en-CA" dirty="0" smtClean="0"/>
              <a:t>Establishment of an Emergency Management Organization</a:t>
            </a:r>
          </a:p>
          <a:p>
            <a:pPr lvl="1"/>
            <a:r>
              <a:rPr lang="en-CA" dirty="0" smtClean="0"/>
              <a:t>Head of EMO</a:t>
            </a:r>
          </a:p>
          <a:p>
            <a:pPr lvl="1"/>
            <a:r>
              <a:rPr lang="en-CA" dirty="0" smtClean="0"/>
              <a:t>Powers and duties</a:t>
            </a:r>
          </a:p>
          <a:p>
            <a:r>
              <a:rPr lang="en-CA" dirty="0" smtClean="0"/>
              <a:t>Establishment of a Territorial Planning Committee</a:t>
            </a:r>
          </a:p>
          <a:p>
            <a:r>
              <a:rPr lang="en-CA" dirty="0" smtClean="0"/>
              <a:t>Declaration of States of Emergency (Local and Territorial)</a:t>
            </a:r>
          </a:p>
          <a:p>
            <a:pPr lvl="1"/>
            <a:r>
              <a:rPr lang="en-CA" dirty="0" smtClean="0"/>
              <a:t>Direction and control of emergency operations</a:t>
            </a:r>
          </a:p>
          <a:p>
            <a:pPr lvl="1"/>
            <a:r>
              <a:rPr lang="en-CA" dirty="0" smtClean="0"/>
              <a:t>Extraordinary powers</a:t>
            </a:r>
          </a:p>
        </p:txBody>
      </p:sp>
    </p:spTree>
    <p:extLst>
      <p:ext uri="{BB962C8B-B14F-4D97-AF65-F5344CB8AC3E}">
        <p14:creationId xmlns:p14="http://schemas.microsoft.com/office/powerpoint/2010/main" val="143867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CA" sz="4400" dirty="0" smtClean="0"/>
              <a:t>NWT Emergency Plan</a:t>
            </a:r>
            <a:endParaRPr lang="en-CA" sz="3200" dirty="0"/>
          </a:p>
        </p:txBody>
      </p:sp>
      <p:sp>
        <p:nvSpPr>
          <p:cNvPr id="3" name="Content Placeholder 2"/>
          <p:cNvSpPr>
            <a:spLocks noGrp="1"/>
          </p:cNvSpPr>
          <p:nvPr>
            <p:ph idx="1"/>
          </p:nvPr>
        </p:nvSpPr>
        <p:spPr/>
        <p:txBody>
          <a:bodyPr/>
          <a:lstStyle/>
          <a:p>
            <a:pPr marL="0" indent="0" algn="ctr">
              <a:buNone/>
            </a:pPr>
            <a:r>
              <a:rPr lang="en-CA" dirty="0" smtClean="0"/>
              <a:t>Provides the structure and guidelines on how the GNWT and its partners work together to support community governments and meet a collective responsibility in responding to territorial emergencies.</a:t>
            </a:r>
            <a:endParaRPr lang="en-CA" dirty="0"/>
          </a:p>
        </p:txBody>
      </p:sp>
    </p:spTree>
    <p:extLst>
      <p:ext uri="{BB962C8B-B14F-4D97-AF65-F5344CB8AC3E}">
        <p14:creationId xmlns:p14="http://schemas.microsoft.com/office/powerpoint/2010/main" val="315825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NWT Emergency Plan</a:t>
            </a:r>
            <a:endParaRPr lang="en-CA" dirty="0"/>
          </a:p>
        </p:txBody>
      </p:sp>
      <p:sp>
        <p:nvSpPr>
          <p:cNvPr id="3" name="Content Placeholder 2"/>
          <p:cNvSpPr>
            <a:spLocks noGrp="1"/>
          </p:cNvSpPr>
          <p:nvPr>
            <p:ph idx="1"/>
          </p:nvPr>
        </p:nvSpPr>
        <p:spPr/>
        <p:txBody>
          <a:bodyPr>
            <a:normAutofit fontScale="92500" lnSpcReduction="10000"/>
          </a:bodyPr>
          <a:lstStyle/>
          <a:p>
            <a:r>
              <a:rPr lang="en-US" dirty="0" smtClean="0"/>
              <a:t>Roles and responsibilities of departments</a:t>
            </a:r>
          </a:p>
          <a:p>
            <a:pPr lvl="1"/>
            <a:r>
              <a:rPr lang="en-US" dirty="0" smtClean="0"/>
              <a:t>General for all departments and agencies</a:t>
            </a:r>
          </a:p>
          <a:p>
            <a:pPr lvl="1"/>
            <a:r>
              <a:rPr lang="en-US" dirty="0" smtClean="0"/>
              <a:t>Specific responsibilities for some departments</a:t>
            </a:r>
          </a:p>
          <a:p>
            <a:r>
              <a:rPr lang="en-US" dirty="0" smtClean="0"/>
              <a:t>Use of ICS as response model</a:t>
            </a:r>
          </a:p>
          <a:p>
            <a:r>
              <a:rPr lang="en-US" dirty="0" smtClean="0"/>
              <a:t>Guidance on Community evacuations and Emergency Communications</a:t>
            </a:r>
          </a:p>
          <a:p>
            <a:r>
              <a:rPr lang="en-US" dirty="0" smtClean="0"/>
              <a:t>Commitment to continuous improvement through AARs and plan review/updates</a:t>
            </a:r>
          </a:p>
        </p:txBody>
      </p:sp>
    </p:spTree>
    <p:extLst>
      <p:ext uri="{BB962C8B-B14F-4D97-AF65-F5344CB8AC3E}">
        <p14:creationId xmlns:p14="http://schemas.microsoft.com/office/powerpoint/2010/main" val="964875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707" y="0"/>
            <a:ext cx="6592368" cy="68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526" y="762000"/>
            <a:ext cx="2133600" cy="1569660"/>
          </a:xfrm>
          <a:prstGeom prst="rect">
            <a:avLst/>
          </a:prstGeom>
          <a:noFill/>
        </p:spPr>
        <p:txBody>
          <a:bodyPr wrap="square" rtlCol="0">
            <a:spAutoFit/>
          </a:bodyPr>
          <a:lstStyle/>
          <a:p>
            <a:pPr algn="ctr"/>
            <a:r>
              <a:rPr lang="en-CA" sz="2400" dirty="0" smtClean="0"/>
              <a:t>NWT Emergency Management Organization</a:t>
            </a:r>
            <a:endParaRPr lang="en-CA" sz="2400" dirty="0"/>
          </a:p>
        </p:txBody>
      </p:sp>
      <p:sp>
        <p:nvSpPr>
          <p:cNvPr id="2" name="TextBox 1"/>
          <p:cNvSpPr txBox="1"/>
          <p:nvPr/>
        </p:nvSpPr>
        <p:spPr>
          <a:xfrm>
            <a:off x="300789" y="2819400"/>
            <a:ext cx="1933074" cy="2739211"/>
          </a:xfrm>
          <a:prstGeom prst="rect">
            <a:avLst/>
          </a:prstGeom>
          <a:noFill/>
        </p:spPr>
        <p:txBody>
          <a:bodyPr wrap="square" rtlCol="0">
            <a:spAutoFit/>
          </a:bodyPr>
          <a:lstStyle/>
          <a:p>
            <a:pPr algn="ctr"/>
            <a:r>
              <a:rPr lang="en-CA" sz="2400" dirty="0" smtClean="0"/>
              <a:t>Staffing</a:t>
            </a:r>
          </a:p>
          <a:p>
            <a:r>
              <a:rPr lang="en-CA" dirty="0" smtClean="0"/>
              <a:t/>
            </a:r>
            <a:br>
              <a:rPr lang="en-CA" dirty="0" smtClean="0"/>
            </a:br>
            <a:r>
              <a:rPr lang="en-CA" sz="2000" dirty="0" smtClean="0"/>
              <a:t>Territorial:</a:t>
            </a:r>
          </a:p>
          <a:p>
            <a:pPr marL="285750" indent="-285750">
              <a:buFont typeface="Arial" panose="020B0604020202020204" pitchFamily="34" charset="0"/>
              <a:buChar char="•"/>
            </a:pPr>
            <a:r>
              <a:rPr lang="en-CA" dirty="0" smtClean="0"/>
              <a:t>2 full time</a:t>
            </a:r>
          </a:p>
          <a:p>
            <a:pPr marL="285750" indent="-285750">
              <a:buFont typeface="Arial" panose="020B0604020202020204" pitchFamily="34" charset="0"/>
              <a:buChar char="•"/>
            </a:pPr>
            <a:r>
              <a:rPr lang="en-CA" dirty="0" smtClean="0"/>
              <a:t>Surge capacity</a:t>
            </a:r>
          </a:p>
          <a:p>
            <a:r>
              <a:rPr lang="en-CA" dirty="0" smtClean="0"/>
              <a:t/>
            </a:r>
            <a:br>
              <a:rPr lang="en-CA" dirty="0" smtClean="0"/>
            </a:br>
            <a:r>
              <a:rPr lang="en-CA" sz="2000" dirty="0" smtClean="0"/>
              <a:t>Regions:</a:t>
            </a:r>
          </a:p>
          <a:p>
            <a:pPr marL="285750" indent="-285750">
              <a:buFont typeface="Arial" panose="020B0604020202020204" pitchFamily="34" charset="0"/>
              <a:buChar char="•"/>
            </a:pPr>
            <a:r>
              <a:rPr lang="en-CA" dirty="0" smtClean="0"/>
              <a:t>1 part time</a:t>
            </a:r>
          </a:p>
          <a:p>
            <a:pPr marL="285750" indent="-285750">
              <a:buFont typeface="Arial" panose="020B0604020202020204" pitchFamily="34" charset="0"/>
              <a:buChar char="•"/>
            </a:pPr>
            <a:r>
              <a:rPr lang="en-CA" dirty="0" smtClean="0"/>
              <a:t>Surge capacity</a:t>
            </a:r>
            <a:endParaRPr lang="en-CA" dirty="0"/>
          </a:p>
        </p:txBody>
      </p:sp>
      <p:sp>
        <p:nvSpPr>
          <p:cNvPr id="5" name="TextBox 4"/>
          <p:cNvSpPr txBox="1"/>
          <p:nvPr/>
        </p:nvSpPr>
        <p:spPr>
          <a:xfrm>
            <a:off x="5004049" y="3807353"/>
            <a:ext cx="818842" cy="200055"/>
          </a:xfrm>
          <a:prstGeom prst="rect">
            <a:avLst/>
          </a:prstGeom>
          <a:solidFill>
            <a:schemeClr val="tx2">
              <a:lumMod val="20000"/>
              <a:lumOff val="80000"/>
            </a:schemeClr>
          </a:solidFill>
        </p:spPr>
        <p:txBody>
          <a:bodyPr wrap="square" rtlCol="0">
            <a:spAutoFit/>
          </a:bodyPr>
          <a:lstStyle/>
          <a:p>
            <a:pPr algn="ctr"/>
            <a:r>
              <a:rPr lang="en-CA" sz="700" b="1" dirty="0" smtClean="0">
                <a:solidFill>
                  <a:srgbClr val="FF0000"/>
                </a:solidFill>
              </a:rPr>
              <a:t>SAHTU REGION</a:t>
            </a:r>
            <a:endParaRPr lang="en-CA" sz="700" b="1" dirty="0">
              <a:solidFill>
                <a:srgbClr val="FF0000"/>
              </a:solidFill>
            </a:endParaRPr>
          </a:p>
        </p:txBody>
      </p:sp>
      <p:sp>
        <p:nvSpPr>
          <p:cNvPr id="7" name="TextBox 6"/>
          <p:cNvSpPr txBox="1"/>
          <p:nvPr/>
        </p:nvSpPr>
        <p:spPr>
          <a:xfrm>
            <a:off x="3923928" y="1916832"/>
            <a:ext cx="818842" cy="200055"/>
          </a:xfrm>
          <a:prstGeom prst="rect">
            <a:avLst/>
          </a:prstGeom>
          <a:solidFill>
            <a:schemeClr val="tx2">
              <a:lumMod val="20000"/>
              <a:lumOff val="80000"/>
            </a:schemeClr>
          </a:solidFill>
        </p:spPr>
        <p:txBody>
          <a:bodyPr wrap="square" rtlCol="0">
            <a:spAutoFit/>
          </a:bodyPr>
          <a:lstStyle/>
          <a:p>
            <a:pPr algn="ctr"/>
            <a:r>
              <a:rPr lang="en-CA" sz="700" b="1" dirty="0" smtClean="0">
                <a:solidFill>
                  <a:srgbClr val="002060"/>
                </a:solidFill>
              </a:rPr>
              <a:t>INUVIK REGION</a:t>
            </a:r>
            <a:endParaRPr lang="en-CA" sz="700" b="1" dirty="0">
              <a:solidFill>
                <a:srgbClr val="002060"/>
              </a:solidFill>
            </a:endParaRPr>
          </a:p>
        </p:txBody>
      </p:sp>
      <p:sp>
        <p:nvSpPr>
          <p:cNvPr id="8" name="TextBox 7"/>
          <p:cNvSpPr txBox="1"/>
          <p:nvPr/>
        </p:nvSpPr>
        <p:spPr>
          <a:xfrm>
            <a:off x="7402938" y="5301208"/>
            <a:ext cx="1057493" cy="200055"/>
          </a:xfrm>
          <a:prstGeom prst="rect">
            <a:avLst/>
          </a:prstGeom>
          <a:solidFill>
            <a:schemeClr val="tx2">
              <a:lumMod val="20000"/>
              <a:lumOff val="80000"/>
            </a:schemeClr>
          </a:solidFill>
        </p:spPr>
        <p:txBody>
          <a:bodyPr wrap="square" rtlCol="0">
            <a:spAutoFit/>
          </a:bodyPr>
          <a:lstStyle/>
          <a:p>
            <a:pPr algn="ctr"/>
            <a:r>
              <a:rPr lang="en-CA" sz="700" b="1" dirty="0" smtClean="0">
                <a:solidFill>
                  <a:schemeClr val="accent3">
                    <a:lumMod val="50000"/>
                  </a:schemeClr>
                </a:solidFill>
              </a:rPr>
              <a:t>NORTH SLAVE REGION</a:t>
            </a:r>
            <a:endParaRPr lang="en-CA" sz="700" b="1" dirty="0">
              <a:solidFill>
                <a:schemeClr val="accent3">
                  <a:lumMod val="50000"/>
                </a:schemeClr>
              </a:solidFill>
            </a:endParaRPr>
          </a:p>
        </p:txBody>
      </p:sp>
      <p:sp>
        <p:nvSpPr>
          <p:cNvPr id="9" name="TextBox 8"/>
          <p:cNvSpPr txBox="1"/>
          <p:nvPr/>
        </p:nvSpPr>
        <p:spPr>
          <a:xfrm>
            <a:off x="6660232" y="6525344"/>
            <a:ext cx="1152128" cy="200055"/>
          </a:xfrm>
          <a:prstGeom prst="rect">
            <a:avLst/>
          </a:prstGeom>
          <a:solidFill>
            <a:schemeClr val="tx2">
              <a:lumMod val="20000"/>
              <a:lumOff val="80000"/>
            </a:schemeClr>
          </a:solidFill>
        </p:spPr>
        <p:txBody>
          <a:bodyPr wrap="square" rtlCol="0">
            <a:spAutoFit/>
          </a:bodyPr>
          <a:lstStyle/>
          <a:p>
            <a:pPr algn="ctr"/>
            <a:r>
              <a:rPr lang="en-CA" sz="700" b="1" dirty="0" smtClean="0">
                <a:solidFill>
                  <a:schemeClr val="accent6">
                    <a:lumMod val="50000"/>
                  </a:schemeClr>
                </a:solidFill>
              </a:rPr>
              <a:t>SOUTH SLAVE  REGION</a:t>
            </a:r>
            <a:endParaRPr lang="en-CA" sz="700" b="1" dirty="0">
              <a:solidFill>
                <a:schemeClr val="accent6">
                  <a:lumMod val="50000"/>
                </a:schemeClr>
              </a:solidFill>
            </a:endParaRPr>
          </a:p>
        </p:txBody>
      </p:sp>
      <p:sp>
        <p:nvSpPr>
          <p:cNvPr id="10" name="TextBox 9"/>
          <p:cNvSpPr txBox="1"/>
          <p:nvPr/>
        </p:nvSpPr>
        <p:spPr>
          <a:xfrm>
            <a:off x="5076664" y="5877272"/>
            <a:ext cx="818842" cy="200055"/>
          </a:xfrm>
          <a:prstGeom prst="rect">
            <a:avLst/>
          </a:prstGeom>
          <a:solidFill>
            <a:schemeClr val="tx2">
              <a:lumMod val="20000"/>
              <a:lumOff val="80000"/>
            </a:schemeClr>
          </a:solidFill>
        </p:spPr>
        <p:txBody>
          <a:bodyPr wrap="square" rtlCol="0">
            <a:spAutoFit/>
          </a:bodyPr>
          <a:lstStyle/>
          <a:p>
            <a:pPr algn="ctr"/>
            <a:r>
              <a:rPr lang="en-CA" sz="700" b="1" dirty="0" smtClean="0">
                <a:solidFill>
                  <a:srgbClr val="FF00FF"/>
                </a:solidFill>
              </a:rPr>
              <a:t>DEHCHO REGION</a:t>
            </a:r>
            <a:endParaRPr lang="en-CA" sz="700" b="1" dirty="0">
              <a:solidFill>
                <a:srgbClr val="FF00FF"/>
              </a:solidFill>
            </a:endParaRPr>
          </a:p>
        </p:txBody>
      </p:sp>
    </p:spTree>
    <p:extLst>
      <p:ext uri="{BB962C8B-B14F-4D97-AF65-F5344CB8AC3E}">
        <p14:creationId xmlns:p14="http://schemas.microsoft.com/office/powerpoint/2010/main" val="4242297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1227</Words>
  <Application>Microsoft Office PowerPoint</Application>
  <PresentationFormat>On-screen Show (4:3)</PresentationFormat>
  <Paragraphs>179</Paragraphs>
  <Slides>16</Slides>
  <Notes>9</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Northwest Territories Emergency Management System Overview</vt:lpstr>
      <vt:lpstr>Emergencies</vt:lpstr>
      <vt:lpstr>Emergency Management</vt:lpstr>
      <vt:lpstr>Emergency Management System</vt:lpstr>
      <vt:lpstr>Emergency Management Act</vt:lpstr>
      <vt:lpstr>Emergency Management Act</vt:lpstr>
      <vt:lpstr>NWT Emergency Plan</vt:lpstr>
      <vt:lpstr>NWT Emergency Plan</vt:lpstr>
      <vt:lpstr>PowerPoint Presentation</vt:lpstr>
      <vt:lpstr>Concept of Operation</vt:lpstr>
      <vt:lpstr>FREQUENCY</vt:lpstr>
      <vt:lpstr>Emergency Events 2009-2019</vt:lpstr>
      <vt:lpstr>NWT Emergency Plan Activations</vt:lpstr>
      <vt:lpstr>Impact of Disasters in the NWT</vt:lpstr>
      <vt:lpstr>Key EMO Program Activity</vt:lpstr>
      <vt:lpstr>Questions</vt:lpstr>
    </vt:vector>
  </TitlesOfParts>
  <Company>GNWT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 Territories Emergency Management System Overview</dc:title>
  <dc:creator>Ivan Russell</dc:creator>
  <cp:lastModifiedBy>Ivan Russell</cp:lastModifiedBy>
  <cp:revision>14</cp:revision>
  <dcterms:created xsi:type="dcterms:W3CDTF">2019-08-23T19:58:05Z</dcterms:created>
  <dcterms:modified xsi:type="dcterms:W3CDTF">2019-09-06T23:00:00Z</dcterms:modified>
</cp:coreProperties>
</file>