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6" r:id="rId2"/>
    <p:sldId id="257" r:id="rId3"/>
    <p:sldId id="258" r:id="rId4"/>
    <p:sldId id="264" r:id="rId5"/>
    <p:sldId id="265" r:id="rId6"/>
    <p:sldId id="266"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7" r:id="rId24"/>
    <p:sldId id="290" r:id="rId25"/>
    <p:sldId id="291" r:id="rId26"/>
    <p:sldId id="293" r:id="rId27"/>
    <p:sldId id="297" r:id="rId28"/>
    <p:sldId id="298"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BF23"/>
    <a:srgbClr val="FFABFB"/>
    <a:srgbClr val="FD8807"/>
    <a:srgbClr val="54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441" autoAdjust="0"/>
  </p:normalViewPr>
  <p:slideViewPr>
    <p:cSldViewPr>
      <p:cViewPr varScale="1">
        <p:scale>
          <a:sx n="113" d="100"/>
          <a:sy n="113" d="100"/>
        </p:scale>
        <p:origin x="155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825E3C-5F13-4284-9EB9-45DDB96F3CD7}"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1659FADE-8060-43B2-95B5-55D943F438ED}">
      <dgm:prSet custT="1"/>
      <dgm:spPr/>
      <dgm:t>
        <a:bodyPr/>
        <a:lstStyle/>
        <a:p>
          <a:r>
            <a:rPr lang="en-CA" sz="2000" dirty="0"/>
            <a:t>What is an After-Action Review Process?</a:t>
          </a:r>
        </a:p>
        <a:p>
          <a:r>
            <a:rPr lang="en-CA" sz="1400" dirty="0"/>
            <a:t>The purpose of an after-action review is to analyze the management or response to an incident, exercise or event by identifying strengths to be maintained and built upon, as well as identifying gaps, lessons, and best practices</a:t>
          </a:r>
          <a:endParaRPr lang="en-US" sz="1400" dirty="0"/>
        </a:p>
      </dgm:t>
    </dgm:pt>
    <dgm:pt modelId="{6197F613-CCF8-46C4-82CF-24D86FE8356B}" type="parTrans" cxnId="{28D36B5B-15B0-42D8-9BD5-5D3031D331AE}">
      <dgm:prSet/>
      <dgm:spPr/>
      <dgm:t>
        <a:bodyPr/>
        <a:lstStyle/>
        <a:p>
          <a:endParaRPr lang="en-US"/>
        </a:p>
      </dgm:t>
    </dgm:pt>
    <dgm:pt modelId="{6394C243-1888-4F3B-86CA-1753C1652ADF}" type="sibTrans" cxnId="{28D36B5B-15B0-42D8-9BD5-5D3031D331AE}">
      <dgm:prSet/>
      <dgm:spPr/>
      <dgm:t>
        <a:bodyPr/>
        <a:lstStyle/>
        <a:p>
          <a:endParaRPr lang="en-US"/>
        </a:p>
      </dgm:t>
    </dgm:pt>
    <dgm:pt modelId="{50A58F42-CFA5-4E5F-8334-F8CF74C6D567}">
      <dgm:prSet custT="1"/>
      <dgm:spPr/>
      <dgm:t>
        <a:bodyPr/>
        <a:lstStyle/>
        <a:p>
          <a:r>
            <a:rPr lang="en-CA" sz="2000" dirty="0"/>
            <a:t>A Tool for Facilitating Learning and Building Performance</a:t>
          </a:r>
        </a:p>
        <a:p>
          <a:r>
            <a:rPr lang="en-CA" sz="1400"/>
            <a:t>An after-action review is </a:t>
          </a:r>
          <a:r>
            <a:rPr lang="en-CA" sz="1400" dirty="0"/>
            <a:t>a learning-based tool that will help your team make continuous improvements by bringing the relevant individuals to critically and systematically analyse actions taken to respond.</a:t>
          </a:r>
          <a:endParaRPr lang="en-US" sz="1400" dirty="0"/>
        </a:p>
      </dgm:t>
    </dgm:pt>
    <dgm:pt modelId="{46160CAC-9421-4EE4-AF83-C4BCAFE06A62}" type="parTrans" cxnId="{6A98DCCF-45CA-4CD9-A9DA-BC0D18802FDA}">
      <dgm:prSet/>
      <dgm:spPr/>
      <dgm:t>
        <a:bodyPr/>
        <a:lstStyle/>
        <a:p>
          <a:endParaRPr lang="en-US"/>
        </a:p>
      </dgm:t>
    </dgm:pt>
    <dgm:pt modelId="{5618F110-A1BD-4083-8C9A-3BFC906093E9}" type="sibTrans" cxnId="{6A98DCCF-45CA-4CD9-A9DA-BC0D18802FDA}">
      <dgm:prSet/>
      <dgm:spPr/>
      <dgm:t>
        <a:bodyPr/>
        <a:lstStyle/>
        <a:p>
          <a:endParaRPr lang="en-US"/>
        </a:p>
      </dgm:t>
    </dgm:pt>
    <dgm:pt modelId="{2770BA45-61F8-4785-B27C-47A0B030DF92}" type="pres">
      <dgm:prSet presAssocID="{97825E3C-5F13-4284-9EB9-45DDB96F3CD7}" presName="hierChild1" presStyleCnt="0">
        <dgm:presLayoutVars>
          <dgm:chPref val="1"/>
          <dgm:dir/>
          <dgm:animOne val="branch"/>
          <dgm:animLvl val="lvl"/>
          <dgm:resizeHandles/>
        </dgm:presLayoutVars>
      </dgm:prSet>
      <dgm:spPr/>
    </dgm:pt>
    <dgm:pt modelId="{2D1A87A7-7E64-4E8A-B111-43761B36D081}" type="pres">
      <dgm:prSet presAssocID="{1659FADE-8060-43B2-95B5-55D943F438ED}" presName="hierRoot1" presStyleCnt="0"/>
      <dgm:spPr/>
    </dgm:pt>
    <dgm:pt modelId="{754DA02B-AF49-4DC0-917F-0C5DEB24AD41}" type="pres">
      <dgm:prSet presAssocID="{1659FADE-8060-43B2-95B5-55D943F438ED}" presName="composite" presStyleCnt="0"/>
      <dgm:spPr/>
    </dgm:pt>
    <dgm:pt modelId="{550AD0C8-3C31-4F6D-9165-BBE3691D7B44}" type="pres">
      <dgm:prSet presAssocID="{1659FADE-8060-43B2-95B5-55D943F438ED}" presName="background" presStyleLbl="node0" presStyleIdx="0" presStyleCnt="2"/>
      <dgm:spPr/>
    </dgm:pt>
    <dgm:pt modelId="{A0BBC2AC-99B4-4D37-9483-1A5D98A72324}" type="pres">
      <dgm:prSet presAssocID="{1659FADE-8060-43B2-95B5-55D943F438ED}" presName="text" presStyleLbl="fgAcc0" presStyleIdx="0" presStyleCnt="2">
        <dgm:presLayoutVars>
          <dgm:chPref val="3"/>
        </dgm:presLayoutVars>
      </dgm:prSet>
      <dgm:spPr/>
    </dgm:pt>
    <dgm:pt modelId="{C9107727-B1F0-4E6A-94D1-19E1BD571188}" type="pres">
      <dgm:prSet presAssocID="{1659FADE-8060-43B2-95B5-55D943F438ED}" presName="hierChild2" presStyleCnt="0"/>
      <dgm:spPr/>
    </dgm:pt>
    <dgm:pt modelId="{117A4DA6-1E10-4946-B614-E34E5EB33F06}" type="pres">
      <dgm:prSet presAssocID="{50A58F42-CFA5-4E5F-8334-F8CF74C6D567}" presName="hierRoot1" presStyleCnt="0"/>
      <dgm:spPr/>
    </dgm:pt>
    <dgm:pt modelId="{E7096DF2-2D5B-4EBB-ABE5-0A761CFF492C}" type="pres">
      <dgm:prSet presAssocID="{50A58F42-CFA5-4E5F-8334-F8CF74C6D567}" presName="composite" presStyleCnt="0"/>
      <dgm:spPr/>
    </dgm:pt>
    <dgm:pt modelId="{B565EEAF-699F-410B-8138-A787E9AE4DDA}" type="pres">
      <dgm:prSet presAssocID="{50A58F42-CFA5-4E5F-8334-F8CF74C6D567}" presName="background" presStyleLbl="node0" presStyleIdx="1" presStyleCnt="2"/>
      <dgm:spPr/>
    </dgm:pt>
    <dgm:pt modelId="{DEE76C45-BB1C-4D9E-B6B9-DFB4D46C5342}" type="pres">
      <dgm:prSet presAssocID="{50A58F42-CFA5-4E5F-8334-F8CF74C6D567}" presName="text" presStyleLbl="fgAcc0" presStyleIdx="1" presStyleCnt="2">
        <dgm:presLayoutVars>
          <dgm:chPref val="3"/>
        </dgm:presLayoutVars>
      </dgm:prSet>
      <dgm:spPr/>
    </dgm:pt>
    <dgm:pt modelId="{1AEB2597-E1EA-4B16-B4ED-ACAEF22722D1}" type="pres">
      <dgm:prSet presAssocID="{50A58F42-CFA5-4E5F-8334-F8CF74C6D567}" presName="hierChild2" presStyleCnt="0"/>
      <dgm:spPr/>
    </dgm:pt>
  </dgm:ptLst>
  <dgm:cxnLst>
    <dgm:cxn modelId="{28D36B5B-15B0-42D8-9BD5-5D3031D331AE}" srcId="{97825E3C-5F13-4284-9EB9-45DDB96F3CD7}" destId="{1659FADE-8060-43B2-95B5-55D943F438ED}" srcOrd="0" destOrd="0" parTransId="{6197F613-CCF8-46C4-82CF-24D86FE8356B}" sibTransId="{6394C243-1888-4F3B-86CA-1753C1652ADF}"/>
    <dgm:cxn modelId="{BB057465-B467-42C1-8133-36482CCCC3C9}" type="presOf" srcId="{97825E3C-5F13-4284-9EB9-45DDB96F3CD7}" destId="{2770BA45-61F8-4785-B27C-47A0B030DF92}" srcOrd="0" destOrd="0" presId="urn:microsoft.com/office/officeart/2005/8/layout/hierarchy1"/>
    <dgm:cxn modelId="{6A98DCCF-45CA-4CD9-A9DA-BC0D18802FDA}" srcId="{97825E3C-5F13-4284-9EB9-45DDB96F3CD7}" destId="{50A58F42-CFA5-4E5F-8334-F8CF74C6D567}" srcOrd="1" destOrd="0" parTransId="{46160CAC-9421-4EE4-AF83-C4BCAFE06A62}" sibTransId="{5618F110-A1BD-4083-8C9A-3BFC906093E9}"/>
    <dgm:cxn modelId="{436587E3-3964-4E76-BA07-1ED641D1211F}" type="presOf" srcId="{1659FADE-8060-43B2-95B5-55D943F438ED}" destId="{A0BBC2AC-99B4-4D37-9483-1A5D98A72324}" srcOrd="0" destOrd="0" presId="urn:microsoft.com/office/officeart/2005/8/layout/hierarchy1"/>
    <dgm:cxn modelId="{0DF564EF-1C13-4732-8C8D-EA7E6CC1E535}" type="presOf" srcId="{50A58F42-CFA5-4E5F-8334-F8CF74C6D567}" destId="{DEE76C45-BB1C-4D9E-B6B9-DFB4D46C5342}" srcOrd="0" destOrd="0" presId="urn:microsoft.com/office/officeart/2005/8/layout/hierarchy1"/>
    <dgm:cxn modelId="{C5AFB2C7-1BE7-4DDF-9A87-042711198FB0}" type="presParOf" srcId="{2770BA45-61F8-4785-B27C-47A0B030DF92}" destId="{2D1A87A7-7E64-4E8A-B111-43761B36D081}" srcOrd="0" destOrd="0" presId="urn:microsoft.com/office/officeart/2005/8/layout/hierarchy1"/>
    <dgm:cxn modelId="{B7FBC770-65EC-4146-B250-8C4D578C465D}" type="presParOf" srcId="{2D1A87A7-7E64-4E8A-B111-43761B36D081}" destId="{754DA02B-AF49-4DC0-917F-0C5DEB24AD41}" srcOrd="0" destOrd="0" presId="urn:microsoft.com/office/officeart/2005/8/layout/hierarchy1"/>
    <dgm:cxn modelId="{138AE154-1BCC-4644-9834-2152A72FE59F}" type="presParOf" srcId="{754DA02B-AF49-4DC0-917F-0C5DEB24AD41}" destId="{550AD0C8-3C31-4F6D-9165-BBE3691D7B44}" srcOrd="0" destOrd="0" presId="urn:microsoft.com/office/officeart/2005/8/layout/hierarchy1"/>
    <dgm:cxn modelId="{6892E847-38D8-4896-B1A7-2EB143807ED1}" type="presParOf" srcId="{754DA02B-AF49-4DC0-917F-0C5DEB24AD41}" destId="{A0BBC2AC-99B4-4D37-9483-1A5D98A72324}" srcOrd="1" destOrd="0" presId="urn:microsoft.com/office/officeart/2005/8/layout/hierarchy1"/>
    <dgm:cxn modelId="{E9FCC629-BF44-41ED-99F4-ECECE218B9CC}" type="presParOf" srcId="{2D1A87A7-7E64-4E8A-B111-43761B36D081}" destId="{C9107727-B1F0-4E6A-94D1-19E1BD571188}" srcOrd="1" destOrd="0" presId="urn:microsoft.com/office/officeart/2005/8/layout/hierarchy1"/>
    <dgm:cxn modelId="{7FBE2DE5-20DC-4935-B4AA-871343761A28}" type="presParOf" srcId="{2770BA45-61F8-4785-B27C-47A0B030DF92}" destId="{117A4DA6-1E10-4946-B614-E34E5EB33F06}" srcOrd="1" destOrd="0" presId="urn:microsoft.com/office/officeart/2005/8/layout/hierarchy1"/>
    <dgm:cxn modelId="{00CD2825-A1A3-47E2-8834-C136E2DA0854}" type="presParOf" srcId="{117A4DA6-1E10-4946-B614-E34E5EB33F06}" destId="{E7096DF2-2D5B-4EBB-ABE5-0A761CFF492C}" srcOrd="0" destOrd="0" presId="urn:microsoft.com/office/officeart/2005/8/layout/hierarchy1"/>
    <dgm:cxn modelId="{0976E51C-9A89-41DE-AAB3-87F10FF23606}" type="presParOf" srcId="{E7096DF2-2D5B-4EBB-ABE5-0A761CFF492C}" destId="{B565EEAF-699F-410B-8138-A787E9AE4DDA}" srcOrd="0" destOrd="0" presId="urn:microsoft.com/office/officeart/2005/8/layout/hierarchy1"/>
    <dgm:cxn modelId="{5743C23B-CDBA-41D9-BC5B-31C90B051726}" type="presParOf" srcId="{E7096DF2-2D5B-4EBB-ABE5-0A761CFF492C}" destId="{DEE76C45-BB1C-4D9E-B6B9-DFB4D46C5342}" srcOrd="1" destOrd="0" presId="urn:microsoft.com/office/officeart/2005/8/layout/hierarchy1"/>
    <dgm:cxn modelId="{131F1BE0-06E8-43A0-B562-FCE33A458873}" type="presParOf" srcId="{117A4DA6-1E10-4946-B614-E34E5EB33F06}" destId="{1AEB2597-E1EA-4B16-B4ED-ACAEF22722D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AD0C8-3C31-4F6D-9165-BBE3691D7B44}">
      <dsp:nvSpPr>
        <dsp:cNvPr id="0" name=""/>
        <dsp:cNvSpPr/>
      </dsp:nvSpPr>
      <dsp:spPr>
        <a:xfrm>
          <a:off x="1004" y="65959"/>
          <a:ext cx="3526110" cy="223908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A0BBC2AC-99B4-4D37-9483-1A5D98A72324}">
      <dsp:nvSpPr>
        <dsp:cNvPr id="0" name=""/>
        <dsp:cNvSpPr/>
      </dsp:nvSpPr>
      <dsp:spPr>
        <a:xfrm>
          <a:off x="392794" y="438159"/>
          <a:ext cx="3526110" cy="22390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What is an After-Action Review Process?</a:t>
          </a:r>
        </a:p>
        <a:p>
          <a:pPr marL="0" lvl="0" indent="0" algn="ctr" defTabSz="889000">
            <a:lnSpc>
              <a:spcPct val="90000"/>
            </a:lnSpc>
            <a:spcBef>
              <a:spcPct val="0"/>
            </a:spcBef>
            <a:spcAft>
              <a:spcPct val="35000"/>
            </a:spcAft>
            <a:buNone/>
          </a:pPr>
          <a:r>
            <a:rPr lang="en-CA" sz="1400" kern="1200" dirty="0"/>
            <a:t>The purpose of an after-action review is to analyze the management or response to an incident, exercise or event by identifying strengths to be maintained and built upon, as well as identifying gaps, lessons, and best practices</a:t>
          </a:r>
          <a:endParaRPr lang="en-US" sz="1400" kern="1200" dirty="0"/>
        </a:p>
      </dsp:txBody>
      <dsp:txXfrm>
        <a:off x="458374" y="503739"/>
        <a:ext cx="3394950" cy="2107920"/>
      </dsp:txXfrm>
    </dsp:sp>
    <dsp:sp modelId="{B565EEAF-699F-410B-8138-A787E9AE4DDA}">
      <dsp:nvSpPr>
        <dsp:cNvPr id="0" name=""/>
        <dsp:cNvSpPr/>
      </dsp:nvSpPr>
      <dsp:spPr>
        <a:xfrm>
          <a:off x="4310695" y="65959"/>
          <a:ext cx="3526110" cy="2239080"/>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EE76C45-BB1C-4D9E-B6B9-DFB4D46C5342}">
      <dsp:nvSpPr>
        <dsp:cNvPr id="0" name=""/>
        <dsp:cNvSpPr/>
      </dsp:nvSpPr>
      <dsp:spPr>
        <a:xfrm>
          <a:off x="4702485" y="438159"/>
          <a:ext cx="3526110" cy="22390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dirty="0"/>
            <a:t>A Tool for Facilitating Learning and Building Performance</a:t>
          </a:r>
        </a:p>
        <a:p>
          <a:pPr marL="0" lvl="0" indent="0" algn="ctr" defTabSz="889000">
            <a:lnSpc>
              <a:spcPct val="90000"/>
            </a:lnSpc>
            <a:spcBef>
              <a:spcPct val="0"/>
            </a:spcBef>
            <a:spcAft>
              <a:spcPct val="35000"/>
            </a:spcAft>
            <a:buNone/>
          </a:pPr>
          <a:r>
            <a:rPr lang="en-CA" sz="1400" kern="1200"/>
            <a:t>An after-action review is </a:t>
          </a:r>
          <a:r>
            <a:rPr lang="en-CA" sz="1400" kern="1200" dirty="0"/>
            <a:t>a learning-based tool that will help your team make continuous improvements by bringing the relevant individuals to critically and systematically analyse actions taken to respond.</a:t>
          </a:r>
          <a:endParaRPr lang="en-US" sz="1400" kern="1200" dirty="0"/>
        </a:p>
      </dsp:txBody>
      <dsp:txXfrm>
        <a:off x="4768065" y="503739"/>
        <a:ext cx="3394950" cy="21079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112EF-782B-4781-8057-97EACF13E553}" type="datetimeFigureOut">
              <a:rPr lang="en-US" smtClean="0"/>
              <a:t>11/9/2023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D34929-2CBB-4923-81FC-51A0C845407F}" type="slidenum">
              <a:rPr lang="en-US" smtClean="0"/>
              <a:t>‹#›</a:t>
            </a:fld>
            <a:endParaRPr lang="en-US" dirty="0"/>
          </a:p>
        </p:txBody>
      </p:sp>
    </p:spTree>
    <p:extLst>
      <p:ext uri="{BB962C8B-B14F-4D97-AF65-F5344CB8AC3E}">
        <p14:creationId xmlns:p14="http://schemas.microsoft.com/office/powerpoint/2010/main" val="4104250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Facilitation Guidance: </a:t>
            </a:r>
          </a:p>
          <a:p>
            <a:pPr marL="171450" indent="-171450">
              <a:buFont typeface="Arial" panose="020B0604020202020204" pitchFamily="34" charset="0"/>
              <a:buChar char="•"/>
            </a:pPr>
            <a:r>
              <a:rPr lang="en-CA" dirty="0"/>
              <a:t>Maintain and unbiased perspective and use open-ended questions to guide the discussion.</a:t>
            </a:r>
          </a:p>
          <a:p>
            <a:pPr marL="171450" indent="-171450">
              <a:buFont typeface="Arial" panose="020B0604020202020204" pitchFamily="34" charset="0"/>
              <a:buChar char="•"/>
            </a:pPr>
            <a:r>
              <a:rPr lang="en-CA" dirty="0"/>
              <a:t>Focus on learning. AAR is not an evaluation of performance but an opportunity to learn challenges and best practices. </a:t>
            </a:r>
          </a:p>
          <a:p>
            <a:pPr marL="171450" indent="-171450">
              <a:buFont typeface="Arial" panose="020B0604020202020204" pitchFamily="34" charset="0"/>
              <a:buChar char="•"/>
            </a:pPr>
            <a:r>
              <a:rPr lang="en-CA" dirty="0"/>
              <a:t>Encourage people to give their honest opinions.</a:t>
            </a:r>
          </a:p>
          <a:p>
            <a:pPr marL="171450" indent="-171450">
              <a:buFont typeface="Arial" panose="020B0604020202020204" pitchFamily="34" charset="0"/>
              <a:buChar char="•"/>
            </a:pPr>
            <a:r>
              <a:rPr lang="en-CA" dirty="0"/>
              <a:t>Encourage active participation by all participants, including silent participants. </a:t>
            </a:r>
          </a:p>
          <a:p>
            <a:pPr marL="171450" indent="-171450">
              <a:buFont typeface="Arial" panose="020B0604020202020204" pitchFamily="34" charset="0"/>
              <a:buChar char="•"/>
            </a:pPr>
            <a:r>
              <a:rPr lang="en-CA" dirty="0"/>
              <a:t>Encourage groups to write legibly on cards, post-its, and flipcharts</a:t>
            </a:r>
          </a:p>
          <a:p>
            <a:endParaRPr lang="en-CA" dirty="0"/>
          </a:p>
          <a:p>
            <a:r>
              <a:rPr lang="en-CA" dirty="0"/>
              <a:t>Note Taker Tips:</a:t>
            </a:r>
          </a:p>
          <a:p>
            <a:pPr marL="171450" indent="-171450">
              <a:buFont typeface="Arial" panose="020B0604020202020204" pitchFamily="34" charset="0"/>
              <a:buChar char="•"/>
            </a:pPr>
            <a:r>
              <a:rPr lang="en-CA" dirty="0"/>
              <a:t>The reporters should transcribe everything written on the cards, flip charts, sticky notes, during Session 1, 3, 4 and 5 in the provided templates.</a:t>
            </a:r>
          </a:p>
          <a:p>
            <a:pPr marL="171450" indent="-171450">
              <a:buFont typeface="Arial" panose="020B0604020202020204" pitchFamily="34" charset="0"/>
              <a:buChar char="•"/>
            </a:pPr>
            <a:r>
              <a:rPr lang="en-CA" dirty="0"/>
              <a:t>You will receive a template for taking notes that is the same format as the sessions to help you record everything that is written. There is space to add additional narrative for inclusion in the report. </a:t>
            </a:r>
          </a:p>
          <a:p>
            <a:pPr marL="171450" indent="-171450">
              <a:buFont typeface="Arial" panose="020B0604020202020204" pitchFamily="34" charset="0"/>
              <a:buChar char="•"/>
            </a:pPr>
            <a:r>
              <a:rPr lang="en-CA" dirty="0"/>
              <a:t>When additional information is discussed but not written by the group, be sure to save it for discussion during subsequent sessions.</a:t>
            </a:r>
          </a:p>
          <a:p>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1</a:t>
            </a:fld>
            <a:endParaRPr lang="en-US" dirty="0"/>
          </a:p>
        </p:txBody>
      </p:sp>
    </p:spTree>
    <p:extLst>
      <p:ext uri="{BB962C8B-B14F-4D97-AF65-F5344CB8AC3E}">
        <p14:creationId xmlns:p14="http://schemas.microsoft.com/office/powerpoint/2010/main" val="1846566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Facilitator notes:</a:t>
            </a:r>
          </a:p>
          <a:p>
            <a:r>
              <a:rPr lang="en-CA" dirty="0"/>
              <a:t>The purpose of this activity is to get group members to be aware of all of the items that are currently in place in the event of another emergency. As an emergency has multiple stakeholders, there may be group members who are unaware of what other areas have that may be useful. This is to help to share information between all of the participants to keep everyone on the same page. </a:t>
            </a:r>
          </a:p>
          <a:p>
            <a:endParaRPr lang="en-CA" dirty="0"/>
          </a:p>
          <a:p>
            <a:r>
              <a:rPr lang="en-CA" dirty="0"/>
              <a:t>*** Show the next slide before you begin the activity so that the group can see an example***</a:t>
            </a:r>
          </a:p>
        </p:txBody>
      </p:sp>
      <p:sp>
        <p:nvSpPr>
          <p:cNvPr id="4" name="Slide Number Placeholder 3"/>
          <p:cNvSpPr>
            <a:spLocks noGrp="1"/>
          </p:cNvSpPr>
          <p:nvPr>
            <p:ph type="sldNum" sz="quarter" idx="5"/>
          </p:nvPr>
        </p:nvSpPr>
        <p:spPr/>
        <p:txBody>
          <a:bodyPr/>
          <a:lstStyle/>
          <a:p>
            <a:fld id="{FFD34929-2CBB-4923-81FC-51A0C845407F}" type="slidenum">
              <a:rPr lang="en-US" smtClean="0"/>
              <a:t>10</a:t>
            </a:fld>
            <a:endParaRPr lang="en-US" dirty="0"/>
          </a:p>
        </p:txBody>
      </p:sp>
    </p:spTree>
    <p:extLst>
      <p:ext uri="{BB962C8B-B14F-4D97-AF65-F5344CB8AC3E}">
        <p14:creationId xmlns:p14="http://schemas.microsoft.com/office/powerpoint/2010/main" val="2531186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an example for the groups to further understand how the activity will play out. </a:t>
            </a:r>
          </a:p>
        </p:txBody>
      </p:sp>
      <p:sp>
        <p:nvSpPr>
          <p:cNvPr id="4" name="Slide Number Placeholder 3"/>
          <p:cNvSpPr>
            <a:spLocks noGrp="1"/>
          </p:cNvSpPr>
          <p:nvPr>
            <p:ph type="sldNum" sz="quarter" idx="5"/>
          </p:nvPr>
        </p:nvSpPr>
        <p:spPr/>
        <p:txBody>
          <a:bodyPr/>
          <a:lstStyle/>
          <a:p>
            <a:fld id="{FFD34929-2CBB-4923-81FC-51A0C845407F}" type="slidenum">
              <a:rPr lang="en-US" smtClean="0"/>
              <a:t>11</a:t>
            </a:fld>
            <a:endParaRPr lang="en-US" dirty="0"/>
          </a:p>
        </p:txBody>
      </p:sp>
    </p:spTree>
    <p:extLst>
      <p:ext uri="{BB962C8B-B14F-4D97-AF65-F5344CB8AC3E}">
        <p14:creationId xmlns:p14="http://schemas.microsoft.com/office/powerpoint/2010/main" val="1350142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rPr>
              <a:t>This session forms the baseline for the analysis, do not hesitate to come back to it in the next sessions. This also allows all participants to understand and be aware of the resources currently available for emergency response activities. </a:t>
            </a:r>
          </a:p>
          <a:p>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12</a:t>
            </a:fld>
            <a:endParaRPr lang="en-US" dirty="0"/>
          </a:p>
        </p:txBody>
      </p:sp>
    </p:spTree>
    <p:extLst>
      <p:ext uri="{BB962C8B-B14F-4D97-AF65-F5344CB8AC3E}">
        <p14:creationId xmlns:p14="http://schemas.microsoft.com/office/powerpoint/2010/main" val="2756934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**Need to define what</a:t>
            </a:r>
            <a:r>
              <a:rPr lang="en-US" baseline="0" dirty="0"/>
              <a:t> the time period for this is  timeline is prior to the beginning of the exercise. **</a:t>
            </a:r>
          </a:p>
          <a:p>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13</a:t>
            </a:fld>
            <a:endParaRPr lang="en-US" dirty="0"/>
          </a:p>
        </p:txBody>
      </p:sp>
    </p:spTree>
    <p:extLst>
      <p:ext uri="{BB962C8B-B14F-4D97-AF65-F5344CB8AC3E}">
        <p14:creationId xmlns:p14="http://schemas.microsoft.com/office/powerpoint/2010/main" val="546202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15</a:t>
            </a:fld>
            <a:endParaRPr lang="en-US" dirty="0"/>
          </a:p>
        </p:txBody>
      </p:sp>
    </p:spTree>
    <p:extLst>
      <p:ext uri="{BB962C8B-B14F-4D97-AF65-F5344CB8AC3E}">
        <p14:creationId xmlns:p14="http://schemas.microsoft.com/office/powerpoint/2010/main" val="2979491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17</a:t>
            </a:fld>
            <a:endParaRPr lang="en-US" dirty="0"/>
          </a:p>
        </p:txBody>
      </p:sp>
    </p:spTree>
    <p:extLst>
      <p:ext uri="{BB962C8B-B14F-4D97-AF65-F5344CB8AC3E}">
        <p14:creationId xmlns:p14="http://schemas.microsoft.com/office/powerpoint/2010/main" val="2733787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Now we will move to talk about strengths and weaknesses and what contributed to each. </a:t>
            </a:r>
          </a:p>
          <a:p>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18</a:t>
            </a:fld>
            <a:endParaRPr lang="en-US" dirty="0"/>
          </a:p>
        </p:txBody>
      </p:sp>
    </p:spTree>
    <p:extLst>
      <p:ext uri="{BB962C8B-B14F-4D97-AF65-F5344CB8AC3E}">
        <p14:creationId xmlns:p14="http://schemas.microsoft.com/office/powerpoint/2010/main" val="1571105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“5 Whys method”</a:t>
            </a:r>
            <a:r>
              <a:rPr lang="en-GB" sz="1200" kern="1200" dirty="0">
                <a:solidFill>
                  <a:schemeClr val="tx1"/>
                </a:solidFill>
                <a:effectLst/>
                <a:latin typeface="+mn-lt"/>
                <a:ea typeface="+mn-ea"/>
                <a:cs typeface="+mn-cs"/>
              </a:rPr>
              <a:t> is the simplest and most frequently used approach to root cause analysis. In essence, the facilitator repeatedly asks “Why?”, to progressively unpack causative factors and thus get to the root cause of a particular issue. This technique is the most appropriate in the frame of an AAR group discussion.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FD34929-2CBB-4923-81FC-51A0C845407F}" type="slidenum">
              <a:rPr lang="en-US" smtClean="0"/>
              <a:t>19</a:t>
            </a:fld>
            <a:endParaRPr lang="en-US" dirty="0"/>
          </a:p>
        </p:txBody>
      </p:sp>
    </p:spTree>
    <p:extLst>
      <p:ext uri="{BB962C8B-B14F-4D97-AF65-F5344CB8AC3E}">
        <p14:creationId xmlns:p14="http://schemas.microsoft.com/office/powerpoint/2010/main" val="1820826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Facilitator Notes: This is an example of how to get through the 5 Why’s to determine the root cause of an issue. </a:t>
            </a:r>
          </a:p>
        </p:txBody>
      </p:sp>
      <p:sp>
        <p:nvSpPr>
          <p:cNvPr id="4" name="Slide Number Placeholder 3"/>
          <p:cNvSpPr>
            <a:spLocks noGrp="1"/>
          </p:cNvSpPr>
          <p:nvPr>
            <p:ph type="sldNum" sz="quarter" idx="5"/>
          </p:nvPr>
        </p:nvSpPr>
        <p:spPr/>
        <p:txBody>
          <a:bodyPr/>
          <a:lstStyle/>
          <a:p>
            <a:fld id="{FFD34929-2CBB-4923-81FC-51A0C845407F}" type="slidenum">
              <a:rPr lang="en-US" smtClean="0"/>
              <a:t>20</a:t>
            </a:fld>
            <a:endParaRPr lang="en-US" dirty="0"/>
          </a:p>
        </p:txBody>
      </p:sp>
    </p:spTree>
    <p:extLst>
      <p:ext uri="{BB962C8B-B14F-4D97-AF65-F5344CB8AC3E}">
        <p14:creationId xmlns:p14="http://schemas.microsoft.com/office/powerpoint/2010/main" val="175764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Encourage</a:t>
            </a:r>
            <a:r>
              <a:rPr lang="en-US" baseline="0" dirty="0">
                <a:solidFill>
                  <a:srgbClr val="FF0000"/>
                </a:solidFill>
              </a:rPr>
              <a:t> the groups to take some time to look at the sticky wall activities ‘what was in place?’ and ‘the timeline’ in order to identify challenges and strengths. E.g. if the timeline includes regular meetings with Local EMO, is this a strength that should be identified? Similarly, if there </a:t>
            </a:r>
            <a:r>
              <a:rPr lang="en-US" u="none" baseline="0" dirty="0">
                <a:solidFill>
                  <a:srgbClr val="FF0000"/>
                </a:solidFill>
              </a:rPr>
              <a:t>were no regular LEMO meetings, did this lack of regular communication put an hindrance on the response?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solidFill>
                  <a:srgbClr val="FF0000"/>
                </a:solidFill>
              </a:rPr>
              <a:t>Example Challenges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baseline="0" dirty="0">
                <a:solidFill>
                  <a:srgbClr val="FF0000"/>
                </a:solidFill>
              </a:rPr>
              <a:t>(Winter power outage): Could not find a way to heat all the homes safely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baseline="0" dirty="0">
                <a:solidFill>
                  <a:srgbClr val="FF0000"/>
                </a:solidFill>
              </a:rPr>
              <a:t>One person was doing all the work and could not manage everything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baseline="0" dirty="0">
                <a:solidFill>
                  <a:srgbClr val="FF0000"/>
                </a:solidFill>
              </a:rPr>
              <a:t>We couldn’t make sure that everyone was accounted for (public communications)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solidFill>
                  <a:srgbClr val="FF0000"/>
                </a:solidFill>
              </a:rPr>
              <a:t>Example Strengths</a:t>
            </a:r>
            <a:endParaRPr lang="en-US" u="sng" dirty="0">
              <a:solidFill>
                <a:srgbClr val="FF0000"/>
              </a:solidFill>
            </a:endParaRPr>
          </a:p>
          <a:p>
            <a:r>
              <a:rPr lang="en-CA" dirty="0"/>
              <a:t>Volunteers for door knocking was streamlined and efficient</a:t>
            </a:r>
          </a:p>
          <a:p>
            <a:r>
              <a:rPr lang="en-CA" dirty="0"/>
              <a:t>Emergency communications protocols worked very well</a:t>
            </a:r>
          </a:p>
          <a:p>
            <a:r>
              <a:rPr lang="en-CA" dirty="0"/>
              <a:t>The logistics team could get everything they needed in a timely fashion. </a:t>
            </a:r>
          </a:p>
          <a:p>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21</a:t>
            </a:fld>
            <a:endParaRPr lang="en-US" dirty="0"/>
          </a:p>
        </p:txBody>
      </p:sp>
    </p:spTree>
    <p:extLst>
      <p:ext uri="{BB962C8B-B14F-4D97-AF65-F5344CB8AC3E}">
        <p14:creationId xmlns:p14="http://schemas.microsoft.com/office/powerpoint/2010/main" val="3015822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Facilitator Notes:</a:t>
            </a:r>
          </a:p>
          <a:p>
            <a:endParaRPr lang="en-CA" dirty="0"/>
          </a:p>
          <a:p>
            <a:r>
              <a:rPr lang="en-CA" dirty="0"/>
              <a:t>An AAR seeks to identify</a:t>
            </a:r>
          </a:p>
          <a:p>
            <a:pPr marL="228600" indent="-228600">
              <a:buAutoNum type="arabicPeriod"/>
            </a:pPr>
            <a:r>
              <a:rPr lang="en-CA" dirty="0"/>
              <a:t>Actions that need to be implemented to ensure better preparation for the next event.</a:t>
            </a:r>
          </a:p>
          <a:p>
            <a:pPr marL="228600" indent="-228600">
              <a:buAutoNum type="arabicPeriod"/>
            </a:pPr>
            <a:r>
              <a:rPr lang="en-CA" dirty="0"/>
              <a:t>Highlight strengths which carried the event and should be recognized. </a:t>
            </a:r>
          </a:p>
        </p:txBody>
      </p:sp>
      <p:sp>
        <p:nvSpPr>
          <p:cNvPr id="4" name="Slide Number Placeholder 3"/>
          <p:cNvSpPr>
            <a:spLocks noGrp="1"/>
          </p:cNvSpPr>
          <p:nvPr>
            <p:ph type="sldNum" sz="quarter" idx="5"/>
          </p:nvPr>
        </p:nvSpPr>
        <p:spPr/>
        <p:txBody>
          <a:bodyPr/>
          <a:lstStyle/>
          <a:p>
            <a:fld id="{FFD34929-2CBB-4923-81FC-51A0C845407F}" type="slidenum">
              <a:rPr lang="en-US" smtClean="0"/>
              <a:t>2</a:t>
            </a:fld>
            <a:endParaRPr lang="en-US" dirty="0"/>
          </a:p>
        </p:txBody>
      </p:sp>
    </p:spTree>
    <p:extLst>
      <p:ext uri="{BB962C8B-B14F-4D97-AF65-F5344CB8AC3E}">
        <p14:creationId xmlns:p14="http://schemas.microsoft.com/office/powerpoint/2010/main" val="1994622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22</a:t>
            </a:fld>
            <a:endParaRPr lang="en-US" dirty="0"/>
          </a:p>
        </p:txBody>
      </p:sp>
    </p:spTree>
    <p:extLst>
      <p:ext uri="{BB962C8B-B14F-4D97-AF65-F5344CB8AC3E}">
        <p14:creationId xmlns:p14="http://schemas.microsoft.com/office/powerpoint/2010/main" val="1409378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FD34929-2CBB-4923-81FC-51A0C845407F}" type="slidenum">
              <a:rPr lang="en-US" smtClean="0"/>
              <a:t>23</a:t>
            </a:fld>
            <a:endParaRPr lang="en-US" dirty="0"/>
          </a:p>
        </p:txBody>
      </p:sp>
    </p:spTree>
    <p:extLst>
      <p:ext uri="{BB962C8B-B14F-4D97-AF65-F5344CB8AC3E}">
        <p14:creationId xmlns:p14="http://schemas.microsoft.com/office/powerpoint/2010/main" val="1378382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Facilitator: Now we can turn out minds to identifying what improvements can be made for next time. We make or update our plans in order to address challenges and to build on strengths. </a:t>
            </a:r>
          </a:p>
        </p:txBody>
      </p:sp>
      <p:sp>
        <p:nvSpPr>
          <p:cNvPr id="4" name="Slide Number Placeholder 3"/>
          <p:cNvSpPr>
            <a:spLocks noGrp="1"/>
          </p:cNvSpPr>
          <p:nvPr>
            <p:ph type="sldNum" sz="quarter" idx="5"/>
          </p:nvPr>
        </p:nvSpPr>
        <p:spPr/>
        <p:txBody>
          <a:bodyPr/>
          <a:lstStyle/>
          <a:p>
            <a:fld id="{FFD34929-2CBB-4923-81FC-51A0C845407F}" type="slidenum">
              <a:rPr lang="en-US" smtClean="0"/>
              <a:t>24</a:t>
            </a:fld>
            <a:endParaRPr lang="en-US" dirty="0"/>
          </a:p>
        </p:txBody>
      </p:sp>
    </p:spTree>
    <p:extLst>
      <p:ext uri="{BB962C8B-B14F-4D97-AF65-F5344CB8AC3E}">
        <p14:creationId xmlns:p14="http://schemas.microsoft.com/office/powerpoint/2010/main" val="1666461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Facilitator: In order to do a better job we need to know: </a:t>
            </a:r>
          </a:p>
          <a:p>
            <a:endParaRPr lang="en-CA" dirty="0"/>
          </a:p>
          <a:p>
            <a:pPr marL="228600" indent="-228600">
              <a:buAutoNum type="arabicParenR"/>
            </a:pPr>
            <a:r>
              <a:rPr lang="en-CA" dirty="0"/>
              <a:t>What activity would make improvements?</a:t>
            </a:r>
          </a:p>
          <a:p>
            <a:pPr marL="228600" indent="-228600">
              <a:buAutoNum type="arabicParenR"/>
            </a:pPr>
            <a:r>
              <a:rPr lang="en-CA" dirty="0"/>
              <a:t>What are the steps?</a:t>
            </a:r>
          </a:p>
          <a:p>
            <a:pPr marL="228600" indent="-228600">
              <a:buAutoNum type="arabicParenR"/>
            </a:pPr>
            <a:r>
              <a:rPr lang="en-CA" dirty="0"/>
              <a:t>When should we do this by?</a:t>
            </a:r>
          </a:p>
          <a:p>
            <a:pPr marL="228600" indent="-228600">
              <a:buAutoNum type="arabicParenR"/>
            </a:pPr>
            <a:r>
              <a:rPr lang="en-CA" dirty="0"/>
              <a:t>What is the final goal?</a:t>
            </a:r>
          </a:p>
          <a:p>
            <a:pPr marL="0" indent="0">
              <a:buNone/>
            </a:pPr>
            <a:endParaRPr lang="en-CA" dirty="0"/>
          </a:p>
          <a:p>
            <a:pPr marL="0" indent="0">
              <a:buNone/>
            </a:pPr>
            <a:r>
              <a:rPr lang="en-CA" dirty="0"/>
              <a:t>See the example. Keep in mind, these should be realistic and achievable. </a:t>
            </a:r>
          </a:p>
        </p:txBody>
      </p:sp>
      <p:sp>
        <p:nvSpPr>
          <p:cNvPr id="4" name="Slide Number Placeholder 3"/>
          <p:cNvSpPr>
            <a:spLocks noGrp="1"/>
          </p:cNvSpPr>
          <p:nvPr>
            <p:ph type="sldNum" sz="quarter" idx="5"/>
          </p:nvPr>
        </p:nvSpPr>
        <p:spPr/>
        <p:txBody>
          <a:bodyPr/>
          <a:lstStyle/>
          <a:p>
            <a:fld id="{FFD34929-2CBB-4923-81FC-51A0C845407F}" type="slidenum">
              <a:rPr lang="en-US" smtClean="0"/>
              <a:t>25</a:t>
            </a:fld>
            <a:endParaRPr lang="en-US" dirty="0"/>
          </a:p>
        </p:txBody>
      </p:sp>
    </p:spTree>
    <p:extLst>
      <p:ext uri="{BB962C8B-B14F-4D97-AF65-F5344CB8AC3E}">
        <p14:creationId xmlns:p14="http://schemas.microsoft.com/office/powerpoint/2010/main" val="3948073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Facilitator to review the posted activities with the group at the end. </a:t>
            </a:r>
          </a:p>
        </p:txBody>
      </p:sp>
      <p:sp>
        <p:nvSpPr>
          <p:cNvPr id="4" name="Slide Number Placeholder 3"/>
          <p:cNvSpPr>
            <a:spLocks noGrp="1"/>
          </p:cNvSpPr>
          <p:nvPr>
            <p:ph type="sldNum" sz="quarter" idx="5"/>
          </p:nvPr>
        </p:nvSpPr>
        <p:spPr/>
        <p:txBody>
          <a:bodyPr/>
          <a:lstStyle/>
          <a:p>
            <a:fld id="{FFD34929-2CBB-4923-81FC-51A0C845407F}" type="slidenum">
              <a:rPr lang="en-US" smtClean="0"/>
              <a:t>26</a:t>
            </a:fld>
            <a:endParaRPr lang="en-US" dirty="0"/>
          </a:p>
        </p:txBody>
      </p:sp>
    </p:spTree>
    <p:extLst>
      <p:ext uri="{BB962C8B-B14F-4D97-AF65-F5344CB8AC3E}">
        <p14:creationId xmlns:p14="http://schemas.microsoft.com/office/powerpoint/2010/main" val="25332203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one with the most dots has is the top priority!</a:t>
            </a:r>
          </a:p>
        </p:txBody>
      </p:sp>
      <p:sp>
        <p:nvSpPr>
          <p:cNvPr id="4" name="Slide Number Placeholder 3"/>
          <p:cNvSpPr>
            <a:spLocks noGrp="1"/>
          </p:cNvSpPr>
          <p:nvPr>
            <p:ph type="sldNum" sz="quarter" idx="5"/>
          </p:nvPr>
        </p:nvSpPr>
        <p:spPr/>
        <p:txBody>
          <a:bodyPr/>
          <a:lstStyle/>
          <a:p>
            <a:fld id="{FFD34929-2CBB-4923-81FC-51A0C845407F}" type="slidenum">
              <a:rPr lang="en-US" smtClean="0"/>
              <a:t>27</a:t>
            </a:fld>
            <a:endParaRPr lang="en-US" dirty="0"/>
          </a:p>
        </p:txBody>
      </p:sp>
    </p:spTree>
    <p:extLst>
      <p:ext uri="{BB962C8B-B14F-4D97-AF65-F5344CB8AC3E}">
        <p14:creationId xmlns:p14="http://schemas.microsoft.com/office/powerpoint/2010/main" val="3376353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facilitator should now have the information to completed the After-Action Review report. Take photos of all of the activities and charts to ensure that responsibilities are recorded. </a:t>
            </a:r>
          </a:p>
        </p:txBody>
      </p:sp>
      <p:sp>
        <p:nvSpPr>
          <p:cNvPr id="4" name="Slide Number Placeholder 3"/>
          <p:cNvSpPr>
            <a:spLocks noGrp="1"/>
          </p:cNvSpPr>
          <p:nvPr>
            <p:ph type="sldNum" sz="quarter" idx="5"/>
          </p:nvPr>
        </p:nvSpPr>
        <p:spPr/>
        <p:txBody>
          <a:bodyPr/>
          <a:lstStyle/>
          <a:p>
            <a:fld id="{FFD34929-2CBB-4923-81FC-51A0C845407F}" type="slidenum">
              <a:rPr lang="en-US" smtClean="0"/>
              <a:t>28</a:t>
            </a:fld>
            <a:endParaRPr lang="en-US" dirty="0"/>
          </a:p>
        </p:txBody>
      </p:sp>
    </p:spTree>
    <p:extLst>
      <p:ext uri="{BB962C8B-B14F-4D97-AF65-F5344CB8AC3E}">
        <p14:creationId xmlns:p14="http://schemas.microsoft.com/office/powerpoint/2010/main" val="3488241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Facilitator Notes:</a:t>
            </a:r>
          </a:p>
          <a:p>
            <a:r>
              <a:rPr lang="en-CA" dirty="0"/>
              <a:t>Why </a:t>
            </a:r>
            <a:r>
              <a:rPr lang="en-CA"/>
              <a:t>conduct an after-action review?</a:t>
            </a:r>
            <a:endParaRPr lang="en-CA" dirty="0"/>
          </a:p>
          <a:p>
            <a:pPr marL="228600" indent="-228600">
              <a:buAutoNum type="arabicPeriod"/>
            </a:pPr>
            <a:r>
              <a:rPr lang="en-CA" dirty="0"/>
              <a:t>It is an opportunity to reflect on operations.</a:t>
            </a:r>
          </a:p>
          <a:p>
            <a:pPr marL="228600" indent="-228600">
              <a:buAutoNum type="arabicPeriod"/>
            </a:pPr>
            <a:r>
              <a:rPr lang="en-CA" dirty="0"/>
              <a:t>The process can help improve plans and identify training gaps</a:t>
            </a:r>
          </a:p>
          <a:p>
            <a:pPr marL="228600" indent="-228600">
              <a:buAutoNum type="arabicPeriod"/>
            </a:pPr>
            <a:r>
              <a:rPr lang="en-CA" dirty="0"/>
              <a:t>After action reviews identify areas of focus for future planning, training, and exercise development</a:t>
            </a:r>
          </a:p>
        </p:txBody>
      </p:sp>
      <p:sp>
        <p:nvSpPr>
          <p:cNvPr id="4" name="Slide Number Placeholder 3"/>
          <p:cNvSpPr>
            <a:spLocks noGrp="1"/>
          </p:cNvSpPr>
          <p:nvPr>
            <p:ph type="sldNum" sz="quarter" idx="5"/>
          </p:nvPr>
        </p:nvSpPr>
        <p:spPr/>
        <p:txBody>
          <a:bodyPr/>
          <a:lstStyle/>
          <a:p>
            <a:fld id="{FFD34929-2CBB-4923-81FC-51A0C845407F}" type="slidenum">
              <a:rPr lang="en-US" smtClean="0"/>
              <a:t>3</a:t>
            </a:fld>
            <a:endParaRPr lang="en-US" dirty="0"/>
          </a:p>
        </p:txBody>
      </p:sp>
    </p:spTree>
    <p:extLst>
      <p:ext uri="{BB962C8B-B14F-4D97-AF65-F5344CB8AC3E}">
        <p14:creationId xmlns:p14="http://schemas.microsoft.com/office/powerpoint/2010/main" val="2936169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Facilitator notes: These are the key principles to remember while going through the exercise. </a:t>
            </a:r>
          </a:p>
        </p:txBody>
      </p:sp>
      <p:sp>
        <p:nvSpPr>
          <p:cNvPr id="4" name="Slide Number Placeholder 3"/>
          <p:cNvSpPr>
            <a:spLocks noGrp="1"/>
          </p:cNvSpPr>
          <p:nvPr>
            <p:ph type="sldNum" sz="quarter" idx="5"/>
          </p:nvPr>
        </p:nvSpPr>
        <p:spPr/>
        <p:txBody>
          <a:bodyPr/>
          <a:lstStyle/>
          <a:p>
            <a:fld id="{FFD34929-2CBB-4923-81FC-51A0C845407F}" type="slidenum">
              <a:rPr lang="en-US" smtClean="0"/>
              <a:t>4</a:t>
            </a:fld>
            <a:endParaRPr lang="en-US" dirty="0"/>
          </a:p>
        </p:txBody>
      </p:sp>
    </p:spTree>
    <p:extLst>
      <p:ext uri="{BB962C8B-B14F-4D97-AF65-F5344CB8AC3E}">
        <p14:creationId xmlns:p14="http://schemas.microsoft.com/office/powerpoint/2010/main" val="4195535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Facilitator notes: These are often areas that gather a lot of focus from participants and are not very beneficial to creating a better outcome in the future. Please remember these notes and refer back to them in required throughout the workshop. </a:t>
            </a:r>
          </a:p>
        </p:txBody>
      </p:sp>
      <p:sp>
        <p:nvSpPr>
          <p:cNvPr id="4" name="Slide Number Placeholder 3"/>
          <p:cNvSpPr>
            <a:spLocks noGrp="1"/>
          </p:cNvSpPr>
          <p:nvPr>
            <p:ph type="sldNum" sz="quarter" idx="5"/>
          </p:nvPr>
        </p:nvSpPr>
        <p:spPr/>
        <p:txBody>
          <a:bodyPr/>
          <a:lstStyle/>
          <a:p>
            <a:fld id="{FFD34929-2CBB-4923-81FC-51A0C845407F}" type="slidenum">
              <a:rPr lang="en-US" smtClean="0"/>
              <a:t>5</a:t>
            </a:fld>
            <a:endParaRPr lang="en-US" dirty="0"/>
          </a:p>
        </p:txBody>
      </p:sp>
    </p:spTree>
    <p:extLst>
      <p:ext uri="{BB962C8B-B14F-4D97-AF65-F5344CB8AC3E}">
        <p14:creationId xmlns:p14="http://schemas.microsoft.com/office/powerpoint/2010/main" val="4043762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Facilitator notes: This is a general overview of what will be accomplished throughout the AAR Workshop. </a:t>
            </a:r>
          </a:p>
        </p:txBody>
      </p:sp>
      <p:sp>
        <p:nvSpPr>
          <p:cNvPr id="4" name="Slide Number Placeholder 3"/>
          <p:cNvSpPr>
            <a:spLocks noGrp="1"/>
          </p:cNvSpPr>
          <p:nvPr>
            <p:ph type="sldNum" sz="quarter" idx="5"/>
          </p:nvPr>
        </p:nvSpPr>
        <p:spPr/>
        <p:txBody>
          <a:bodyPr/>
          <a:lstStyle/>
          <a:p>
            <a:fld id="{FFD34929-2CBB-4923-81FC-51A0C845407F}" type="slidenum">
              <a:rPr lang="en-US" smtClean="0"/>
              <a:t>6</a:t>
            </a:fld>
            <a:endParaRPr lang="en-US" dirty="0"/>
          </a:p>
        </p:txBody>
      </p:sp>
    </p:spTree>
    <p:extLst>
      <p:ext uri="{BB962C8B-B14F-4D97-AF65-F5344CB8AC3E}">
        <p14:creationId xmlns:p14="http://schemas.microsoft.com/office/powerpoint/2010/main" val="2179472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Facilitator provides an overview of the response/disaster that occurred to set the topic for the After Action Review. </a:t>
            </a:r>
          </a:p>
        </p:txBody>
      </p:sp>
      <p:sp>
        <p:nvSpPr>
          <p:cNvPr id="4" name="Slide Number Placeholder 3"/>
          <p:cNvSpPr>
            <a:spLocks noGrp="1"/>
          </p:cNvSpPr>
          <p:nvPr>
            <p:ph type="sldNum" sz="quarter" idx="5"/>
          </p:nvPr>
        </p:nvSpPr>
        <p:spPr/>
        <p:txBody>
          <a:bodyPr/>
          <a:lstStyle/>
          <a:p>
            <a:fld id="{FFD34929-2CBB-4923-81FC-51A0C845407F}" type="slidenum">
              <a:rPr lang="en-US" smtClean="0"/>
              <a:t>7</a:t>
            </a:fld>
            <a:endParaRPr lang="en-US" dirty="0"/>
          </a:p>
        </p:txBody>
      </p:sp>
    </p:spTree>
    <p:extLst>
      <p:ext uri="{BB962C8B-B14F-4D97-AF65-F5344CB8AC3E}">
        <p14:creationId xmlns:p14="http://schemas.microsoft.com/office/powerpoint/2010/main" val="3951585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Facilitator assigns participants to working groups (minimum of 3 persons per group, a maximum of 6 persons per group). Sometime there may be a desire to complete the whole exercise as a single group (especially if there are not a lot of members in attendance) which is okay too!</a:t>
            </a:r>
          </a:p>
        </p:txBody>
      </p:sp>
      <p:sp>
        <p:nvSpPr>
          <p:cNvPr id="4" name="Slide Number Placeholder 3"/>
          <p:cNvSpPr>
            <a:spLocks noGrp="1"/>
          </p:cNvSpPr>
          <p:nvPr>
            <p:ph type="sldNum" sz="quarter" idx="5"/>
          </p:nvPr>
        </p:nvSpPr>
        <p:spPr/>
        <p:txBody>
          <a:bodyPr/>
          <a:lstStyle/>
          <a:p>
            <a:fld id="{FFD34929-2CBB-4923-81FC-51A0C845407F}" type="slidenum">
              <a:rPr lang="en-US" smtClean="0"/>
              <a:t>8</a:t>
            </a:fld>
            <a:endParaRPr lang="en-US" dirty="0"/>
          </a:p>
        </p:txBody>
      </p:sp>
    </p:spTree>
    <p:extLst>
      <p:ext uri="{BB962C8B-B14F-4D97-AF65-F5344CB8AC3E}">
        <p14:creationId xmlns:p14="http://schemas.microsoft.com/office/powerpoint/2010/main" val="3755364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Facilitator note: These are the 5 steps that will end with a completed AAR and are the main focus for this workshop. </a:t>
            </a:r>
          </a:p>
        </p:txBody>
      </p:sp>
      <p:sp>
        <p:nvSpPr>
          <p:cNvPr id="4" name="Slide Number Placeholder 3"/>
          <p:cNvSpPr>
            <a:spLocks noGrp="1"/>
          </p:cNvSpPr>
          <p:nvPr>
            <p:ph type="sldNum" sz="quarter" idx="5"/>
          </p:nvPr>
        </p:nvSpPr>
        <p:spPr/>
        <p:txBody>
          <a:bodyPr/>
          <a:lstStyle/>
          <a:p>
            <a:fld id="{FFD34929-2CBB-4923-81FC-51A0C845407F}" type="slidenum">
              <a:rPr lang="en-US" smtClean="0"/>
              <a:t>9</a:t>
            </a:fld>
            <a:endParaRPr lang="en-US" dirty="0"/>
          </a:p>
        </p:txBody>
      </p:sp>
    </p:spTree>
    <p:extLst>
      <p:ext uri="{BB962C8B-B14F-4D97-AF65-F5344CB8AC3E}">
        <p14:creationId xmlns:p14="http://schemas.microsoft.com/office/powerpoint/2010/main" val="4366430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62550"/>
          </a:xfrm>
          <a:prstGeom prst="rect">
            <a:avLst/>
          </a:prstGeom>
        </p:spPr>
      </p:pic>
      <p:sp>
        <p:nvSpPr>
          <p:cNvPr id="2" name="Title 1"/>
          <p:cNvSpPr>
            <a:spLocks noGrp="1"/>
          </p:cNvSpPr>
          <p:nvPr>
            <p:ph type="ctrTitle"/>
          </p:nvPr>
        </p:nvSpPr>
        <p:spPr>
          <a:xfrm>
            <a:off x="762000" y="2952750"/>
            <a:ext cx="7924800" cy="802479"/>
          </a:xfrm>
        </p:spPr>
        <p:txBody>
          <a:bodyPr>
            <a:normAutofit/>
          </a:bodyPr>
          <a:lstStyle>
            <a:lvl1pPr algn="r">
              <a:defRPr sz="3200">
                <a:solidFill>
                  <a:srgbClr val="0070C0"/>
                </a:solidFill>
              </a:defRPr>
            </a:lvl1pPr>
          </a:lstStyle>
          <a:p>
            <a:r>
              <a:rPr lang="en-US" dirty="0"/>
              <a:t>Click to edit Master title style</a:t>
            </a:r>
          </a:p>
        </p:txBody>
      </p:sp>
      <p:sp>
        <p:nvSpPr>
          <p:cNvPr id="3" name="Subtitle 2"/>
          <p:cNvSpPr>
            <a:spLocks noGrp="1"/>
          </p:cNvSpPr>
          <p:nvPr>
            <p:ph type="subTitle" idx="1"/>
          </p:nvPr>
        </p:nvSpPr>
        <p:spPr>
          <a:xfrm>
            <a:off x="2286000" y="3562350"/>
            <a:ext cx="6400800" cy="457200"/>
          </a:xfrm>
        </p:spPr>
        <p:txBody>
          <a:bodyPr>
            <a:normAutofit/>
          </a:bodyPr>
          <a:lstStyle>
            <a:lvl1pPr marL="0" indent="0" algn="r">
              <a:buNone/>
              <a:defRPr sz="20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 Placeholder 8"/>
          <p:cNvSpPr>
            <a:spLocks noGrp="1"/>
          </p:cNvSpPr>
          <p:nvPr>
            <p:ph type="body" sz="quarter" idx="10" hasCustomPrompt="1"/>
          </p:nvPr>
        </p:nvSpPr>
        <p:spPr>
          <a:xfrm>
            <a:off x="3124200" y="3943350"/>
            <a:ext cx="5562600" cy="304800"/>
          </a:xfrm>
        </p:spPr>
        <p:txBody>
          <a:bodyPr>
            <a:normAutofit/>
          </a:bodyPr>
          <a:lstStyle>
            <a:lvl1pPr marL="0" indent="0" algn="r">
              <a:buNone/>
              <a:defRPr sz="1400">
                <a:solidFill>
                  <a:schemeClr val="bg2">
                    <a:lumMod val="50000"/>
                  </a:schemeClr>
                </a:solidFill>
                <a:latin typeface="+mn-lt"/>
              </a:defRPr>
            </a:lvl1pPr>
          </a:lstStyle>
          <a:p>
            <a:pPr lvl="0"/>
            <a:r>
              <a:rPr lang="en-US" dirty="0"/>
              <a:t>Click to edit Date</a:t>
            </a:r>
          </a:p>
        </p:txBody>
      </p:sp>
    </p:spTree>
    <p:extLst>
      <p:ext uri="{BB962C8B-B14F-4D97-AF65-F5344CB8AC3E}">
        <p14:creationId xmlns:p14="http://schemas.microsoft.com/office/powerpoint/2010/main" val="2406543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00151"/>
            <a:ext cx="8229600" cy="27431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246E4F03-9AE7-4954-8E54-3B5137041FEA}" type="slidenum">
              <a:rPr lang="en-US" smtClean="0"/>
              <a:pPr/>
              <a:t>‹#›</a:t>
            </a:fld>
            <a:endParaRPr lang="en-US" dirty="0"/>
          </a:p>
        </p:txBody>
      </p:sp>
    </p:spTree>
    <p:extLst>
      <p:ext uri="{BB962C8B-B14F-4D97-AF65-F5344CB8AC3E}">
        <p14:creationId xmlns:p14="http://schemas.microsoft.com/office/powerpoint/2010/main" val="203396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1047750"/>
            <a:ext cx="8229600" cy="192405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263954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Rectangle 2"/>
          <p:cNvSpPr/>
          <p:nvPr userDrawn="1"/>
        </p:nvSpPr>
        <p:spPr>
          <a:xfrm>
            <a:off x="0" y="1047750"/>
            <a:ext cx="9144000" cy="2819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Placeholder 1"/>
          <p:cNvSpPr>
            <a:spLocks noGrp="1"/>
          </p:cNvSpPr>
          <p:nvPr>
            <p:ph type="title"/>
          </p:nvPr>
        </p:nvSpPr>
        <p:spPr>
          <a:xfrm>
            <a:off x="0" y="1047750"/>
            <a:ext cx="9144000" cy="2819400"/>
          </a:xfrm>
          <a:prstGeom prst="rect">
            <a:avLst/>
          </a:prstGeom>
        </p:spPr>
        <p:txBody>
          <a:bodyPr vert="horz" lIns="91440" tIns="45720" rIns="91440" bIns="45720" rtlCol="0" anchor="ctr">
            <a:normAutofit/>
          </a:bodyPr>
          <a:lstStyle>
            <a:lvl1pPr>
              <a:defRPr sz="3200">
                <a:solidFill>
                  <a:srgbClr val="0070C0"/>
                </a:solidFill>
              </a:defRPr>
            </a:lvl1pPr>
          </a:lstStyle>
          <a:p>
            <a:r>
              <a:rPr lang="en-US" dirty="0"/>
              <a:t>Click to edit Master title style</a:t>
            </a:r>
          </a:p>
        </p:txBody>
      </p:sp>
    </p:spTree>
    <p:extLst>
      <p:ext uri="{BB962C8B-B14F-4D97-AF65-F5344CB8AC3E}">
        <p14:creationId xmlns:p14="http://schemas.microsoft.com/office/powerpoint/2010/main" val="947836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2743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2743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10"/>
          </p:nvPr>
        </p:nvSpPr>
        <p:spPr>
          <a:xfrm>
            <a:off x="6934200" y="4811713"/>
            <a:ext cx="2133600" cy="274637"/>
          </a:xfrm>
        </p:spPr>
        <p:txBody>
          <a:bodyPr/>
          <a:lstStyle/>
          <a:p>
            <a:fld id="{246E4F03-9AE7-4954-8E54-3B5137041FEA}" type="slidenum">
              <a:rPr lang="en-US" smtClean="0"/>
              <a:pPr/>
              <a:t>‹#›</a:t>
            </a:fld>
            <a:endParaRPr lang="en-US" dirty="0"/>
          </a:p>
        </p:txBody>
      </p:sp>
    </p:spTree>
    <p:extLst>
      <p:ext uri="{BB962C8B-B14F-4D97-AF65-F5344CB8AC3E}">
        <p14:creationId xmlns:p14="http://schemas.microsoft.com/office/powerpoint/2010/main" val="1356832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8"/>
            <a:ext cx="3008313" cy="871538"/>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04789"/>
            <a:ext cx="5111750" cy="37385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28670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3"/>
          <p:cNvSpPr>
            <a:spLocks noGrp="1"/>
          </p:cNvSpPr>
          <p:nvPr>
            <p:ph type="sldNum" sz="quarter" idx="10"/>
          </p:nvPr>
        </p:nvSpPr>
        <p:spPr>
          <a:xfrm>
            <a:off x="6934200" y="4811713"/>
            <a:ext cx="2133600" cy="274637"/>
          </a:xfrm>
        </p:spPr>
        <p:txBody>
          <a:bodyPr/>
          <a:lstStyle/>
          <a:p>
            <a:fld id="{246E4F03-9AE7-4954-8E54-3B5137041FEA}" type="slidenum">
              <a:rPr lang="en-US" smtClean="0"/>
              <a:pPr/>
              <a:t>‹#›</a:t>
            </a:fld>
            <a:endParaRPr lang="en-US" dirty="0"/>
          </a:p>
        </p:txBody>
      </p:sp>
    </p:spTree>
    <p:extLst>
      <p:ext uri="{BB962C8B-B14F-4D97-AF65-F5344CB8AC3E}">
        <p14:creationId xmlns:p14="http://schemas.microsoft.com/office/powerpoint/2010/main" val="198008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3568303"/>
            <a:ext cx="5486400" cy="2988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3"/>
          <p:cNvSpPr>
            <a:spLocks noGrp="1"/>
          </p:cNvSpPr>
          <p:nvPr>
            <p:ph type="sldNum" sz="quarter" idx="10"/>
          </p:nvPr>
        </p:nvSpPr>
        <p:spPr>
          <a:xfrm>
            <a:off x="6934200" y="4811713"/>
            <a:ext cx="2133600" cy="274637"/>
          </a:xfrm>
        </p:spPr>
        <p:txBody>
          <a:bodyPr/>
          <a:lstStyle/>
          <a:p>
            <a:fld id="{246E4F03-9AE7-4954-8E54-3B5137041FEA}" type="slidenum">
              <a:rPr lang="en-US" smtClean="0"/>
              <a:pPr/>
              <a:t>‹#›</a:t>
            </a:fld>
            <a:endParaRPr lang="en-US" dirty="0"/>
          </a:p>
        </p:txBody>
      </p:sp>
    </p:spTree>
    <p:extLst>
      <p:ext uri="{BB962C8B-B14F-4D97-AF65-F5344CB8AC3E}">
        <p14:creationId xmlns:p14="http://schemas.microsoft.com/office/powerpoint/2010/main" val="2343246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4331970"/>
            <a:ext cx="9144000" cy="83058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27431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4"/>
          </p:nvPr>
        </p:nvSpPr>
        <p:spPr>
          <a:xfrm>
            <a:off x="6934200" y="4811713"/>
            <a:ext cx="2133600" cy="274637"/>
          </a:xfrm>
          <a:prstGeom prst="rect">
            <a:avLst/>
          </a:prstGeom>
        </p:spPr>
        <p:txBody>
          <a:bodyPr vert="horz" lIns="91440" tIns="45720" rIns="91440" bIns="45720" rtlCol="0" anchor="ctr"/>
          <a:lstStyle>
            <a:lvl1pPr algn="r">
              <a:defRPr sz="1200">
                <a:solidFill>
                  <a:srgbClr val="0070C0"/>
                </a:solidFill>
              </a:defRPr>
            </a:lvl1pPr>
          </a:lstStyle>
          <a:p>
            <a:fld id="{246E4F03-9AE7-4954-8E54-3B5137041FEA}" type="slidenum">
              <a:rPr lang="en-US" smtClean="0"/>
              <a:pPr/>
              <a:t>‹#›</a:t>
            </a:fld>
            <a:endParaRPr lang="en-US" dirty="0"/>
          </a:p>
        </p:txBody>
      </p:sp>
    </p:spTree>
    <p:extLst>
      <p:ext uri="{BB962C8B-B14F-4D97-AF65-F5344CB8AC3E}">
        <p14:creationId xmlns:p14="http://schemas.microsoft.com/office/powerpoint/2010/main" val="3550995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2" r:id="rId5"/>
    <p:sldLayoutId id="2147483656" r:id="rId6"/>
    <p:sldLayoutId id="2147483657" r:id="rId7"/>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7.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22.png"/><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image" Target="../media/image39.sv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4.png"/><Relationship Id="rId7"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svg"/><Relationship Id="rId11" Type="http://schemas.openxmlformats.org/officeDocument/2006/relationships/image" Target="../media/image41.svg"/><Relationship Id="rId5" Type="http://schemas.openxmlformats.org/officeDocument/2006/relationships/image" Target="../media/image38.png"/><Relationship Id="rId10" Type="http://schemas.openxmlformats.org/officeDocument/2006/relationships/image" Target="../media/image40.png"/><Relationship Id="rId4" Type="http://schemas.openxmlformats.org/officeDocument/2006/relationships/image" Target="../media/image42.gif"/><Relationship Id="rId9" Type="http://schemas.openxmlformats.org/officeDocument/2006/relationships/image" Target="../media/image37.sv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0.gif"/><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6.gif"/></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62000" y="3028950"/>
            <a:ext cx="7924800" cy="1267599"/>
            <a:chOff x="762000" y="3028950"/>
            <a:chExt cx="7924800" cy="1267599"/>
          </a:xfrm>
        </p:grpSpPr>
        <p:sp>
          <p:nvSpPr>
            <p:cNvPr id="5" name="TextBox 4"/>
            <p:cNvSpPr txBox="1"/>
            <p:nvPr/>
          </p:nvSpPr>
          <p:spPr>
            <a:xfrm>
              <a:off x="6096000" y="4019550"/>
              <a:ext cx="2590800" cy="276999"/>
            </a:xfrm>
            <a:prstGeom prst="rect">
              <a:avLst/>
            </a:prstGeom>
            <a:noFill/>
          </p:spPr>
          <p:txBody>
            <a:bodyPr wrap="square" rtlCol="0">
              <a:spAutoFit/>
            </a:bodyPr>
            <a:lstStyle/>
            <a:p>
              <a:pPr algn="r"/>
              <a:r>
                <a:rPr lang="en-US" sz="1200" dirty="0">
                  <a:solidFill>
                    <a:schemeClr val="tx1">
                      <a:lumMod val="65000"/>
                      <a:lumOff val="35000"/>
                    </a:schemeClr>
                  </a:solidFill>
                </a:rPr>
                <a:t>October 16, 2023</a:t>
              </a:r>
            </a:p>
          </p:txBody>
        </p:sp>
        <p:sp>
          <p:nvSpPr>
            <p:cNvPr id="6" name="Title 1"/>
            <p:cNvSpPr txBox="1">
              <a:spLocks/>
            </p:cNvSpPr>
            <p:nvPr/>
          </p:nvSpPr>
          <p:spPr>
            <a:xfrm>
              <a:off x="762000" y="3028950"/>
              <a:ext cx="7924800" cy="802479"/>
            </a:xfrm>
            <a:prstGeom prst="rect">
              <a:avLst/>
            </a:prstGeom>
          </p:spPr>
          <p:txBody>
            <a:bodyPr>
              <a:normAutofit/>
            </a:bodyPr>
            <a:lstStyle>
              <a:lvl1pPr algn="r" defTabSz="914400" rtl="0" eaLnBrk="1" latinLnBrk="0" hangingPunct="1">
                <a:spcBef>
                  <a:spcPct val="0"/>
                </a:spcBef>
                <a:buNone/>
                <a:defRPr sz="3200" kern="1200">
                  <a:solidFill>
                    <a:srgbClr val="0070C0"/>
                  </a:solidFill>
                  <a:latin typeface="+mj-lt"/>
                  <a:ea typeface="+mj-ea"/>
                  <a:cs typeface="+mj-cs"/>
                </a:defRPr>
              </a:lvl1pPr>
            </a:lstStyle>
            <a:p>
              <a:r>
                <a:rPr lang="en-US" dirty="0"/>
                <a:t>After-Action Review</a:t>
              </a:r>
            </a:p>
          </p:txBody>
        </p:sp>
        <p:sp>
          <p:nvSpPr>
            <p:cNvPr id="7" name="Subtitle 2"/>
            <p:cNvSpPr txBox="1">
              <a:spLocks/>
            </p:cNvSpPr>
            <p:nvPr/>
          </p:nvSpPr>
          <p:spPr>
            <a:xfrm>
              <a:off x="2286000" y="3486150"/>
              <a:ext cx="6400800" cy="457200"/>
            </a:xfrm>
            <a:prstGeom prst="rect">
              <a:avLst/>
            </a:prstGeom>
          </p:spPr>
          <p:txBody>
            <a:bodyPr>
              <a:normAutofit/>
            </a:bodyPr>
            <a:lstStyle>
              <a:lvl1pPr marL="0" indent="0" algn="r" defTabSz="914400" rtl="0" eaLnBrk="1" latinLnBrk="0" hangingPunct="1">
                <a:spcBef>
                  <a:spcPct val="20000"/>
                </a:spcBef>
                <a:buFont typeface="Arial" panose="020B0604020202020204" pitchFamily="34" charset="0"/>
                <a:buNone/>
                <a:defRPr sz="2000" kern="1200">
                  <a:solidFill>
                    <a:schemeClr val="tx1">
                      <a:lumMod val="65000"/>
                      <a:lumOff val="3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t>Guide for Community Governments</a:t>
              </a:r>
            </a:p>
          </p:txBody>
        </p:sp>
      </p:grpSp>
      <p:sp>
        <p:nvSpPr>
          <p:cNvPr id="2" name="TextBox 1">
            <a:extLst>
              <a:ext uri="{FF2B5EF4-FFF2-40B4-BE49-F238E27FC236}">
                <a16:creationId xmlns:a16="http://schemas.microsoft.com/office/drawing/2014/main" id="{85A2E253-3F4F-1FFD-054E-33851A6530B6}"/>
              </a:ext>
            </a:extLst>
          </p:cNvPr>
          <p:cNvSpPr txBox="1"/>
          <p:nvPr/>
        </p:nvSpPr>
        <p:spPr>
          <a:xfrm>
            <a:off x="76200" y="4774168"/>
            <a:ext cx="2602123" cy="307777"/>
          </a:xfrm>
          <a:prstGeom prst="rect">
            <a:avLst/>
          </a:prstGeom>
          <a:noFill/>
        </p:spPr>
        <p:txBody>
          <a:bodyPr wrap="none" rtlCol="0">
            <a:spAutoFit/>
          </a:bodyPr>
          <a:lstStyle/>
          <a:p>
            <a:r>
              <a:rPr lang="en-CA" sz="1400" dirty="0"/>
              <a:t>Based on WHO AAR Presentation</a:t>
            </a:r>
          </a:p>
        </p:txBody>
      </p:sp>
    </p:spTree>
    <p:extLst>
      <p:ext uri="{BB962C8B-B14F-4D97-AF65-F5344CB8AC3E}">
        <p14:creationId xmlns:p14="http://schemas.microsoft.com/office/powerpoint/2010/main" val="2144318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BE4FDC-07CC-F980-4FC9-ECB06D3C098D}"/>
              </a:ext>
            </a:extLst>
          </p:cNvPr>
          <p:cNvSpPr>
            <a:spLocks noGrp="1"/>
          </p:cNvSpPr>
          <p:nvPr>
            <p:ph type="sldNum" sz="quarter" idx="10"/>
          </p:nvPr>
        </p:nvSpPr>
        <p:spPr/>
        <p:txBody>
          <a:bodyPr/>
          <a:lstStyle/>
          <a:p>
            <a:fld id="{246E4F03-9AE7-4954-8E54-3B5137041FEA}" type="slidenum">
              <a:rPr lang="en-US" smtClean="0"/>
              <a:pPr/>
              <a:t>10</a:t>
            </a:fld>
            <a:endParaRPr lang="en-US" dirty="0"/>
          </a:p>
        </p:txBody>
      </p:sp>
      <p:sp>
        <p:nvSpPr>
          <p:cNvPr id="10" name="Rectangle: Folded Corner 9">
            <a:extLst>
              <a:ext uri="{FF2B5EF4-FFF2-40B4-BE49-F238E27FC236}">
                <a16:creationId xmlns:a16="http://schemas.microsoft.com/office/drawing/2014/main" id="{3A8814EF-D6FE-E445-9C65-38FD9C8E3B9C}"/>
              </a:ext>
            </a:extLst>
          </p:cNvPr>
          <p:cNvSpPr/>
          <p:nvPr/>
        </p:nvSpPr>
        <p:spPr>
          <a:xfrm rot="338542">
            <a:off x="6108741" y="2897474"/>
            <a:ext cx="2373392" cy="1926196"/>
          </a:xfrm>
          <a:prstGeom prst="foldedCorner">
            <a:avLst>
              <a:gd name="adj" fmla="val 28133"/>
            </a:avLst>
          </a:prstGeom>
          <a:solidFill>
            <a:srgbClr val="92D050"/>
          </a:solidFill>
          <a:ln>
            <a:solidFill>
              <a:schemeClr val="accent6"/>
            </a:solidFill>
          </a:ln>
          <a:effectLst>
            <a:outerShdw blurRad="76200" dir="13500000" sy="23000" kx="1200000" algn="br" rotWithShape="0">
              <a:prstClr val="black">
                <a:alpha val="20000"/>
              </a:prstClr>
            </a:outerShdw>
          </a:effectLst>
        </p:spPr>
        <p:txBody>
          <a:bodyPr wrap="square">
            <a:noAutofit/>
          </a:bodyPr>
          <a:lstStyle/>
          <a:p>
            <a:pPr algn="ctr"/>
            <a:r>
              <a:rPr lang="en-US" sz="2400" b="1" dirty="0">
                <a:solidFill>
                  <a:schemeClr val="bg1"/>
                </a:solidFill>
                <a:latin typeface="Roboto" pitchFamily="2" charset="0"/>
                <a:ea typeface="Roboto" pitchFamily="2" charset="0"/>
              </a:rPr>
              <a:t>What existed</a:t>
            </a:r>
          </a:p>
          <a:p>
            <a:pPr algn="ctr"/>
            <a:endParaRPr lang="en-US" sz="1400" b="1" dirty="0">
              <a:solidFill>
                <a:schemeClr val="bg1"/>
              </a:solidFill>
              <a:latin typeface="Roboto" pitchFamily="2" charset="0"/>
              <a:ea typeface="Roboto" pitchFamily="2" charset="0"/>
            </a:endParaRPr>
          </a:p>
          <a:p>
            <a:r>
              <a:rPr lang="en-US" sz="1400" dirty="0">
                <a:solidFill>
                  <a:schemeClr val="bg1"/>
                </a:solidFill>
                <a:latin typeface="Roboto" pitchFamily="2" charset="0"/>
                <a:ea typeface="Roboto" pitchFamily="2" charset="0"/>
              </a:rPr>
              <a:t>Regardless:</a:t>
            </a:r>
          </a:p>
          <a:p>
            <a:endParaRPr lang="en-US" sz="1400" dirty="0">
              <a:solidFill>
                <a:schemeClr val="bg1"/>
              </a:solidFill>
              <a:latin typeface="Roboto" pitchFamily="2" charset="0"/>
              <a:ea typeface="Roboto" pitchFamily="2" charset="0"/>
            </a:endParaRPr>
          </a:p>
          <a:p>
            <a:pPr marL="285750" indent="-285750">
              <a:buFontTx/>
              <a:buChar char="-"/>
            </a:pPr>
            <a:r>
              <a:rPr lang="en-US" sz="1400" dirty="0">
                <a:solidFill>
                  <a:schemeClr val="bg1"/>
                </a:solidFill>
                <a:latin typeface="Roboto" pitchFamily="2" charset="0"/>
                <a:ea typeface="Roboto" pitchFamily="2" charset="0"/>
              </a:rPr>
              <a:t>if it worked or not</a:t>
            </a:r>
          </a:p>
          <a:p>
            <a:pPr marL="285750" indent="-285750">
              <a:buFontTx/>
              <a:buChar char="-"/>
            </a:pPr>
            <a:r>
              <a:rPr lang="en-US" sz="1400" dirty="0">
                <a:solidFill>
                  <a:schemeClr val="bg1"/>
                </a:solidFill>
                <a:latin typeface="Roboto" pitchFamily="2" charset="0"/>
                <a:ea typeface="Roboto" pitchFamily="2" charset="0"/>
              </a:rPr>
              <a:t>If it was used or not</a:t>
            </a:r>
          </a:p>
          <a:p>
            <a:pPr algn="ctr"/>
            <a:endParaRPr lang="en-US" sz="2400" b="1" dirty="0">
              <a:solidFill>
                <a:schemeClr val="bg1"/>
              </a:solidFill>
              <a:latin typeface="Roboto" pitchFamily="2" charset="0"/>
              <a:ea typeface="Roboto" pitchFamily="2" charset="0"/>
            </a:endParaRPr>
          </a:p>
        </p:txBody>
      </p:sp>
      <p:sp>
        <p:nvSpPr>
          <p:cNvPr id="12" name="Content Placeholder 11">
            <a:extLst>
              <a:ext uri="{FF2B5EF4-FFF2-40B4-BE49-F238E27FC236}">
                <a16:creationId xmlns:a16="http://schemas.microsoft.com/office/drawing/2014/main" id="{F3028480-8CDC-7EE5-CFF9-848CA052C11A}"/>
              </a:ext>
            </a:extLst>
          </p:cNvPr>
          <p:cNvSpPr>
            <a:spLocks noGrp="1"/>
          </p:cNvSpPr>
          <p:nvPr>
            <p:ph idx="1"/>
          </p:nvPr>
        </p:nvSpPr>
        <p:spPr>
          <a:xfrm>
            <a:off x="457200" y="1047996"/>
            <a:ext cx="8229600" cy="3505199"/>
          </a:xfrm>
        </p:spPr>
        <p:txBody>
          <a:bodyPr>
            <a:normAutofit fontScale="47500" lnSpcReduction="20000"/>
          </a:bodyPr>
          <a:lstStyle/>
          <a:p>
            <a:pPr marL="0" indent="0">
              <a:lnSpc>
                <a:spcPct val="100000"/>
              </a:lnSpc>
              <a:buNone/>
            </a:pPr>
            <a:r>
              <a:rPr lang="en-US" sz="2500" b="1" dirty="0">
                <a:solidFill>
                  <a:schemeClr val="tx1"/>
                </a:solidFill>
              </a:rPr>
              <a:t>Working Groups</a:t>
            </a:r>
          </a:p>
          <a:p>
            <a:pPr marL="0" indent="0">
              <a:lnSpc>
                <a:spcPct val="100000"/>
              </a:lnSpc>
              <a:buNone/>
            </a:pPr>
            <a:r>
              <a:rPr lang="en-US" sz="2500" b="1" dirty="0">
                <a:solidFill>
                  <a:schemeClr val="tx1"/>
                </a:solidFill>
              </a:rPr>
              <a:t>Duration: 20-30 min</a:t>
            </a:r>
          </a:p>
          <a:p>
            <a:pPr>
              <a:lnSpc>
                <a:spcPct val="100000"/>
              </a:lnSpc>
            </a:pPr>
            <a:endParaRPr lang="en-US" sz="2500" b="1" dirty="0">
              <a:solidFill>
                <a:schemeClr val="tx1"/>
              </a:solidFill>
            </a:endParaRPr>
          </a:p>
          <a:p>
            <a:pPr marL="0" indent="0">
              <a:lnSpc>
                <a:spcPct val="100000"/>
              </a:lnSpc>
              <a:buNone/>
            </a:pPr>
            <a:r>
              <a:rPr lang="en-US" sz="2500" b="1" dirty="0">
                <a:solidFill>
                  <a:schemeClr val="tx1"/>
                </a:solidFill>
              </a:rPr>
              <a:t>In your groups identify the capacities that were in place </a:t>
            </a:r>
            <a:r>
              <a:rPr lang="en-US" sz="2500" b="1" u="sng" dirty="0">
                <a:solidFill>
                  <a:schemeClr val="tx1"/>
                </a:solidFill>
              </a:rPr>
              <a:t>prior to the </a:t>
            </a:r>
            <a:r>
              <a:rPr lang="en-US" sz="2500" b="1" dirty="0">
                <a:solidFill>
                  <a:schemeClr val="tx1"/>
                </a:solidFill>
              </a:rPr>
              <a:t>event to support an emergency response.</a:t>
            </a:r>
          </a:p>
          <a:p>
            <a:pPr marL="342900" indent="-342900">
              <a:lnSpc>
                <a:spcPct val="100000"/>
              </a:lnSpc>
              <a:buFontTx/>
              <a:buChar char="-"/>
            </a:pPr>
            <a:endParaRPr lang="en-US" sz="2500" b="1" dirty="0">
              <a:solidFill>
                <a:schemeClr val="tx1"/>
              </a:solidFill>
            </a:endParaRPr>
          </a:p>
          <a:p>
            <a:pPr marL="0" indent="0">
              <a:lnSpc>
                <a:spcPct val="100000"/>
              </a:lnSpc>
              <a:buNone/>
            </a:pPr>
            <a:r>
              <a:rPr lang="en-US" sz="2500" b="1" dirty="0">
                <a:solidFill>
                  <a:schemeClr val="tx1"/>
                </a:solidFill>
              </a:rPr>
              <a:t>Make a list of these capacities by using the 5 categories below :</a:t>
            </a:r>
          </a:p>
          <a:p>
            <a:pPr marL="800100" lvl="1" indent="-342900">
              <a:buFont typeface="Arial" panose="020B0604020202020204" pitchFamily="34" charset="0"/>
              <a:buChar char="•"/>
            </a:pPr>
            <a:r>
              <a:rPr lang="en-GB" sz="2900" dirty="0"/>
              <a:t>Plans and procedures</a:t>
            </a:r>
          </a:p>
          <a:p>
            <a:pPr marL="800100" lvl="1" indent="-342900">
              <a:buFont typeface="Arial" panose="020B0604020202020204" pitchFamily="34" charset="0"/>
              <a:buChar char="•"/>
            </a:pPr>
            <a:r>
              <a:rPr lang="en-GB" sz="2900" dirty="0"/>
              <a:t>Coordination mechanisms</a:t>
            </a:r>
          </a:p>
          <a:p>
            <a:pPr marL="800100" lvl="1" indent="-342900">
              <a:buFont typeface="Arial" panose="020B0604020202020204" pitchFamily="34" charset="0"/>
              <a:buChar char="•"/>
            </a:pPr>
            <a:r>
              <a:rPr lang="en-GB" sz="2900" dirty="0"/>
              <a:t>Resources</a:t>
            </a:r>
          </a:p>
          <a:p>
            <a:pPr marL="800100" lvl="1" indent="-342900">
              <a:buFont typeface="Arial" panose="020B0604020202020204" pitchFamily="34" charset="0"/>
              <a:buChar char="•"/>
            </a:pPr>
            <a:r>
              <a:rPr lang="en-GB" sz="2900" dirty="0"/>
              <a:t>Preparedness activities</a:t>
            </a:r>
          </a:p>
          <a:p>
            <a:pPr marL="800100" lvl="1" indent="-342900">
              <a:buFont typeface="Arial" panose="020B0604020202020204" pitchFamily="34" charset="0"/>
              <a:buChar char="•"/>
            </a:pPr>
            <a:r>
              <a:rPr lang="en-GB" sz="2900" dirty="0"/>
              <a:t>Other</a:t>
            </a:r>
          </a:p>
          <a:p>
            <a:pPr marL="57150" indent="0">
              <a:buNone/>
            </a:pPr>
            <a:r>
              <a:rPr lang="en-GB" sz="3300" b="1" dirty="0">
                <a:solidFill>
                  <a:srgbClr val="FF0000"/>
                </a:solidFill>
              </a:rPr>
              <a:t>WRITE ALL OF YOUR GROUP’S ANSWERS ON INDIVIDUAL </a:t>
            </a:r>
            <a:br>
              <a:rPr lang="en-GB" sz="3300" b="1" dirty="0">
                <a:solidFill>
                  <a:srgbClr val="FF0000"/>
                </a:solidFill>
              </a:rPr>
            </a:br>
            <a:r>
              <a:rPr lang="en-GB" sz="3300" b="1" dirty="0">
                <a:solidFill>
                  <a:srgbClr val="FF0000"/>
                </a:solidFill>
              </a:rPr>
              <a:t>STICKY NOTES</a:t>
            </a:r>
            <a:br>
              <a:rPr lang="en-GB" sz="3300" b="1" dirty="0">
                <a:solidFill>
                  <a:srgbClr val="FF0000"/>
                </a:solidFill>
              </a:rPr>
            </a:br>
            <a:br>
              <a:rPr lang="en-GB" sz="3300" b="1" dirty="0">
                <a:solidFill>
                  <a:srgbClr val="FF0000"/>
                </a:solidFill>
              </a:rPr>
            </a:br>
            <a:r>
              <a:rPr lang="en-GB" sz="2900" dirty="0"/>
              <a:t>Discuss each item to ensure all members of the group </a:t>
            </a:r>
          </a:p>
          <a:p>
            <a:pPr marL="57150" indent="0">
              <a:buNone/>
            </a:pPr>
            <a:r>
              <a:rPr lang="en-GB" sz="2900" dirty="0"/>
              <a:t>are aware of them and how they </a:t>
            </a:r>
            <a:r>
              <a:rPr lang="en-GB" sz="2900" u="sng" dirty="0"/>
              <a:t>should </a:t>
            </a:r>
            <a:r>
              <a:rPr lang="en-GB" sz="2900" dirty="0"/>
              <a:t>function. </a:t>
            </a:r>
          </a:p>
          <a:p>
            <a:endParaRPr lang="en-CA" dirty="0"/>
          </a:p>
        </p:txBody>
      </p:sp>
      <p:sp>
        <p:nvSpPr>
          <p:cNvPr id="13" name="Rectangle 12">
            <a:extLst>
              <a:ext uri="{FF2B5EF4-FFF2-40B4-BE49-F238E27FC236}">
                <a16:creationId xmlns:a16="http://schemas.microsoft.com/office/drawing/2014/main" id="{798BE8A5-C202-61A5-1AFF-3699B5C05522}"/>
              </a:ext>
            </a:extLst>
          </p:cNvPr>
          <p:cNvSpPr/>
          <p:nvPr/>
        </p:nvSpPr>
        <p:spPr>
          <a:xfrm>
            <a:off x="1036273" y="370423"/>
            <a:ext cx="7650527" cy="448728"/>
          </a:xfrm>
          <a:prstGeom prst="rect">
            <a:avLst/>
          </a:prstGeom>
          <a:solidFill>
            <a:srgbClr val="92D05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tabLst>
                <a:tab pos="1430338" algn="l"/>
              </a:tabLst>
            </a:pPr>
            <a:r>
              <a:rPr lang="en-US" sz="2400" kern="1200" dirty="0">
                <a:latin typeface="Roboto Cn"/>
              </a:rPr>
              <a:t>Step 1 : 	</a:t>
            </a:r>
            <a:r>
              <a:rPr lang="en-US" sz="2400" b="1" kern="1200" dirty="0">
                <a:latin typeface="Roboto Cn"/>
              </a:rPr>
              <a:t>What was in place before the response?</a:t>
            </a:r>
            <a:endParaRPr lang="en-US" sz="2400" kern="1200" dirty="0">
              <a:latin typeface="Roboto Cn"/>
            </a:endParaRPr>
          </a:p>
        </p:txBody>
      </p:sp>
      <p:pic>
        <p:nvPicPr>
          <p:cNvPr id="14" name="Picture 13">
            <a:extLst>
              <a:ext uri="{FF2B5EF4-FFF2-40B4-BE49-F238E27FC236}">
                <a16:creationId xmlns:a16="http://schemas.microsoft.com/office/drawing/2014/main" id="{34CF4013-EA85-FFF2-897A-42ACF3A4C7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1" y="209551"/>
            <a:ext cx="678634" cy="715048"/>
          </a:xfrm>
          <a:prstGeom prst="rect">
            <a:avLst/>
          </a:prstGeom>
          <a:effectLst/>
        </p:spPr>
      </p:pic>
    </p:spTree>
    <p:extLst>
      <p:ext uri="{BB962C8B-B14F-4D97-AF65-F5344CB8AC3E}">
        <p14:creationId xmlns:p14="http://schemas.microsoft.com/office/powerpoint/2010/main" val="2075609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684397-1ACD-8647-C32A-271D454923E8}"/>
              </a:ext>
            </a:extLst>
          </p:cNvPr>
          <p:cNvSpPr>
            <a:spLocks noGrp="1"/>
          </p:cNvSpPr>
          <p:nvPr>
            <p:ph type="sldNum" sz="quarter" idx="10"/>
          </p:nvPr>
        </p:nvSpPr>
        <p:spPr/>
        <p:txBody>
          <a:bodyPr/>
          <a:lstStyle/>
          <a:p>
            <a:fld id="{246E4F03-9AE7-4954-8E54-3B5137041FEA}" type="slidenum">
              <a:rPr lang="en-US" smtClean="0"/>
              <a:pPr/>
              <a:t>11</a:t>
            </a:fld>
            <a:endParaRPr lang="en-US" dirty="0"/>
          </a:p>
        </p:txBody>
      </p:sp>
      <p:sp>
        <p:nvSpPr>
          <p:cNvPr id="5" name="Rectangle 4">
            <a:extLst>
              <a:ext uri="{FF2B5EF4-FFF2-40B4-BE49-F238E27FC236}">
                <a16:creationId xmlns:a16="http://schemas.microsoft.com/office/drawing/2014/main" id="{DE12EFA3-32D5-6036-0C39-AE33CE5ACFEF}"/>
              </a:ext>
            </a:extLst>
          </p:cNvPr>
          <p:cNvSpPr/>
          <p:nvPr/>
        </p:nvSpPr>
        <p:spPr>
          <a:xfrm>
            <a:off x="1036273" y="370423"/>
            <a:ext cx="7743676" cy="448728"/>
          </a:xfrm>
          <a:prstGeom prst="rect">
            <a:avLst/>
          </a:prstGeom>
          <a:solidFill>
            <a:srgbClr val="92D05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tabLst>
                <a:tab pos="1430338" algn="l"/>
              </a:tabLst>
            </a:pPr>
            <a:r>
              <a:rPr lang="en-US" sz="2400" kern="1200" dirty="0">
                <a:latin typeface="Roboto Cn"/>
              </a:rPr>
              <a:t>Step 1 : 	</a:t>
            </a:r>
            <a:r>
              <a:rPr lang="en-US" sz="2400" b="1" kern="1200" dirty="0">
                <a:latin typeface="Roboto Cn"/>
              </a:rPr>
              <a:t>What was in place before the response?</a:t>
            </a:r>
            <a:endParaRPr lang="en-US" sz="2400" kern="1200" dirty="0">
              <a:latin typeface="Roboto Cn"/>
            </a:endParaRPr>
          </a:p>
        </p:txBody>
      </p:sp>
      <p:pic>
        <p:nvPicPr>
          <p:cNvPr id="6" name="Picture 5">
            <a:extLst>
              <a:ext uri="{FF2B5EF4-FFF2-40B4-BE49-F238E27FC236}">
                <a16:creationId xmlns:a16="http://schemas.microsoft.com/office/drawing/2014/main" id="{5820ED15-72BB-91C7-7897-8151A88103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1" y="209551"/>
            <a:ext cx="678634" cy="715048"/>
          </a:xfrm>
          <a:prstGeom prst="rect">
            <a:avLst/>
          </a:prstGeom>
          <a:effectLst/>
        </p:spPr>
      </p:pic>
      <p:pic>
        <p:nvPicPr>
          <p:cNvPr id="8" name="Picture 3">
            <a:extLst>
              <a:ext uri="{FF2B5EF4-FFF2-40B4-BE49-F238E27FC236}">
                <a16:creationId xmlns:a16="http://schemas.microsoft.com/office/drawing/2014/main" id="{BA21BE4D-F5ED-68BC-ACBB-28622585B4B6}"/>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3385636" y="3351293"/>
            <a:ext cx="2727797" cy="1357530"/>
          </a:xfrm>
          <a:prstGeom prst="rect">
            <a:avLst/>
          </a:prstGeom>
        </p:spPr>
      </p:pic>
      <p:pic>
        <p:nvPicPr>
          <p:cNvPr id="9" name="Picture 2">
            <a:extLst>
              <a:ext uri="{FF2B5EF4-FFF2-40B4-BE49-F238E27FC236}">
                <a16:creationId xmlns:a16="http://schemas.microsoft.com/office/drawing/2014/main" id="{C4E5A69D-3DD6-AFB6-8430-C97A731C8D52}"/>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94688" y="2675281"/>
            <a:ext cx="2585261" cy="11892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extBox 9">
            <a:extLst>
              <a:ext uri="{FF2B5EF4-FFF2-40B4-BE49-F238E27FC236}">
                <a16:creationId xmlns:a16="http://schemas.microsoft.com/office/drawing/2014/main" id="{D4FE5B5A-35BE-44D0-3576-C2CC3B7FC143}"/>
              </a:ext>
            </a:extLst>
          </p:cNvPr>
          <p:cNvSpPr txBox="1"/>
          <p:nvPr/>
        </p:nvSpPr>
        <p:spPr>
          <a:xfrm>
            <a:off x="76200" y="1066715"/>
            <a:ext cx="2514600" cy="707886"/>
          </a:xfrm>
          <a:prstGeom prst="rect">
            <a:avLst/>
          </a:prstGeom>
          <a:noFill/>
        </p:spPr>
        <p:txBody>
          <a:bodyPr wrap="square" rtlCol="0">
            <a:spAutoFit/>
          </a:bodyPr>
          <a:lstStyle/>
          <a:p>
            <a:r>
              <a:rPr lang="en-US" sz="2000" b="1" dirty="0">
                <a:ea typeface="Roboto" pitchFamily="2" charset="0"/>
              </a:rPr>
              <a:t>Use of cards to identify capacities</a:t>
            </a:r>
          </a:p>
        </p:txBody>
      </p:sp>
      <p:sp>
        <p:nvSpPr>
          <p:cNvPr id="11" name="TextBox 10">
            <a:extLst>
              <a:ext uri="{FF2B5EF4-FFF2-40B4-BE49-F238E27FC236}">
                <a16:creationId xmlns:a16="http://schemas.microsoft.com/office/drawing/2014/main" id="{A79BCD9E-FA82-E2B2-8218-C7CA8BFE0D9F}"/>
              </a:ext>
            </a:extLst>
          </p:cNvPr>
          <p:cNvSpPr txBox="1"/>
          <p:nvPr/>
        </p:nvSpPr>
        <p:spPr>
          <a:xfrm>
            <a:off x="2348402" y="1066715"/>
            <a:ext cx="3292292" cy="707886"/>
          </a:xfrm>
          <a:prstGeom prst="rect">
            <a:avLst/>
          </a:prstGeom>
          <a:noFill/>
        </p:spPr>
        <p:txBody>
          <a:bodyPr wrap="square" rtlCol="0">
            <a:spAutoFit/>
          </a:bodyPr>
          <a:lstStyle/>
          <a:p>
            <a:pPr algn="ctr"/>
            <a:r>
              <a:rPr lang="en-US" sz="2000" b="1" dirty="0">
                <a:ea typeface="Roboto" pitchFamily="2" charset="0"/>
              </a:rPr>
              <a:t>Each group compiles capacities by categories</a:t>
            </a:r>
          </a:p>
        </p:txBody>
      </p:sp>
      <p:graphicFrame>
        <p:nvGraphicFramePr>
          <p:cNvPr id="12" name="Table 11">
            <a:extLst>
              <a:ext uri="{FF2B5EF4-FFF2-40B4-BE49-F238E27FC236}">
                <a16:creationId xmlns:a16="http://schemas.microsoft.com/office/drawing/2014/main" id="{758E6673-25C6-6A38-1BF2-EB26B17D1F8B}"/>
              </a:ext>
            </a:extLst>
          </p:cNvPr>
          <p:cNvGraphicFramePr>
            <a:graphicFrameLocks noGrp="1"/>
          </p:cNvGraphicFramePr>
          <p:nvPr>
            <p:extLst>
              <p:ext uri="{D42A27DB-BD31-4B8C-83A1-F6EECF244321}">
                <p14:modId xmlns:p14="http://schemas.microsoft.com/office/powerpoint/2010/main" val="2904230221"/>
              </p:ext>
            </p:extLst>
          </p:nvPr>
        </p:nvGraphicFramePr>
        <p:xfrm>
          <a:off x="2265772" y="1867002"/>
          <a:ext cx="3847661" cy="1357529"/>
        </p:xfrm>
        <a:graphic>
          <a:graphicData uri="http://schemas.openxmlformats.org/drawingml/2006/table">
            <a:tbl>
              <a:tblPr firstRow="1" bandRow="1">
                <a:tableStyleId>{5C22544A-7EE6-4342-B048-85BDC9FD1C3A}</a:tableStyleId>
              </a:tblPr>
              <a:tblGrid>
                <a:gridCol w="1501514">
                  <a:extLst>
                    <a:ext uri="{9D8B030D-6E8A-4147-A177-3AD203B41FA5}">
                      <a16:colId xmlns:a16="http://schemas.microsoft.com/office/drawing/2014/main" val="1885627437"/>
                    </a:ext>
                  </a:extLst>
                </a:gridCol>
                <a:gridCol w="1590459">
                  <a:extLst>
                    <a:ext uri="{9D8B030D-6E8A-4147-A177-3AD203B41FA5}">
                      <a16:colId xmlns:a16="http://schemas.microsoft.com/office/drawing/2014/main" val="228545153"/>
                    </a:ext>
                  </a:extLst>
                </a:gridCol>
                <a:gridCol w="755688">
                  <a:extLst>
                    <a:ext uri="{9D8B030D-6E8A-4147-A177-3AD203B41FA5}">
                      <a16:colId xmlns:a16="http://schemas.microsoft.com/office/drawing/2014/main" val="2536436437"/>
                    </a:ext>
                  </a:extLst>
                </a:gridCol>
              </a:tblGrid>
              <a:tr h="7784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mn-lt"/>
                          <a:cs typeface="Arial" panose="020B0604020202020204" pitchFamily="34" charset="0"/>
                        </a:rPr>
                        <a:t>Plans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mn-lt"/>
                          <a:cs typeface="Arial" panose="020B0604020202020204" pitchFamily="34" charset="0"/>
                        </a:rPr>
                        <a:t>procedures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b="0" dirty="0">
                          <a:solidFill>
                            <a:schemeClr val="tx1"/>
                          </a:solidFill>
                          <a:latin typeface="+mn-lt"/>
                          <a:cs typeface="Arial" panose="020B0604020202020204" pitchFamily="34" charset="0"/>
                        </a:rPr>
                        <a:t>Resources</a:t>
                      </a:r>
                      <a:endParaRPr lang="en-US" sz="1600" b="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en-US" sz="1600" b="0" dirty="0">
                          <a:solidFill>
                            <a:schemeClr val="tx1"/>
                          </a:solidFill>
                          <a:latin typeface="+mn-lt"/>
                          <a:cs typeface="Arial" panose="020B0604020202020204" pitchFamily="34" charset="0"/>
                        </a:rPr>
                        <a:t>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6129694"/>
                  </a:ext>
                </a:extLst>
              </a:tr>
              <a:tr h="5335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dirty="0">
                          <a:solidFill>
                            <a:schemeClr val="tx1"/>
                          </a:solidFill>
                          <a:latin typeface="+mn-lt"/>
                          <a:cs typeface="Arial" panose="020B0604020202020204" pitchFamily="34" charset="0"/>
                        </a:rPr>
                        <a:t>Coordination mechanisms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600" b="0" dirty="0">
                          <a:solidFill>
                            <a:schemeClr val="tx1"/>
                          </a:solidFill>
                          <a:latin typeface="+mn-lt"/>
                          <a:cs typeface="Arial" panose="020B0604020202020204" pitchFamily="34" charset="0"/>
                        </a:rPr>
                        <a:t>Preparedness activities</a:t>
                      </a:r>
                      <a:endParaRPr lang="en-US" sz="1600" b="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4049800"/>
                  </a:ext>
                </a:extLst>
              </a:tr>
            </a:tbl>
          </a:graphicData>
        </a:graphic>
      </p:graphicFrame>
      <p:sp>
        <p:nvSpPr>
          <p:cNvPr id="13" name="TextBox 12">
            <a:extLst>
              <a:ext uri="{FF2B5EF4-FFF2-40B4-BE49-F238E27FC236}">
                <a16:creationId xmlns:a16="http://schemas.microsoft.com/office/drawing/2014/main" id="{2F617153-5588-B49A-5A75-92DC155FF7A1}"/>
              </a:ext>
            </a:extLst>
          </p:cNvPr>
          <p:cNvSpPr txBox="1"/>
          <p:nvPr/>
        </p:nvSpPr>
        <p:spPr>
          <a:xfrm>
            <a:off x="5571866" y="1867002"/>
            <a:ext cx="3583857" cy="707886"/>
          </a:xfrm>
          <a:prstGeom prst="rect">
            <a:avLst/>
          </a:prstGeom>
          <a:noFill/>
        </p:spPr>
        <p:txBody>
          <a:bodyPr wrap="square" rtlCol="0">
            <a:spAutoFit/>
          </a:bodyPr>
          <a:lstStyle/>
          <a:p>
            <a:pPr algn="ctr"/>
            <a:r>
              <a:rPr lang="en-US" sz="2000" b="1" dirty="0">
                <a:ea typeface="Roboto" pitchFamily="2" charset="0"/>
              </a:rPr>
              <a:t>Consolidation</a:t>
            </a:r>
          </a:p>
          <a:p>
            <a:pPr algn="ctr"/>
            <a:r>
              <a:rPr lang="en-US" sz="2000" b="1" dirty="0">
                <a:ea typeface="Roboto" pitchFamily="2" charset="0"/>
              </a:rPr>
              <a:t>With all participants</a:t>
            </a:r>
          </a:p>
        </p:txBody>
      </p:sp>
      <p:sp>
        <p:nvSpPr>
          <p:cNvPr id="14" name="Arrow: Right 13">
            <a:extLst>
              <a:ext uri="{FF2B5EF4-FFF2-40B4-BE49-F238E27FC236}">
                <a16:creationId xmlns:a16="http://schemas.microsoft.com/office/drawing/2014/main" id="{0DD6EADB-C563-FFC3-2D47-E32964EFFE27}"/>
              </a:ext>
            </a:extLst>
          </p:cNvPr>
          <p:cNvSpPr/>
          <p:nvPr/>
        </p:nvSpPr>
        <p:spPr>
          <a:xfrm>
            <a:off x="2134312" y="1216973"/>
            <a:ext cx="522514" cy="245393"/>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Bent-Up 14">
            <a:extLst>
              <a:ext uri="{FF2B5EF4-FFF2-40B4-BE49-F238E27FC236}">
                <a16:creationId xmlns:a16="http://schemas.microsoft.com/office/drawing/2014/main" id="{16D8C3D1-548F-6B84-04C3-D62592E4CD7A}"/>
              </a:ext>
            </a:extLst>
          </p:cNvPr>
          <p:cNvSpPr/>
          <p:nvPr/>
        </p:nvSpPr>
        <p:spPr>
          <a:xfrm flipV="1">
            <a:off x="5464322" y="1279006"/>
            <a:ext cx="2045707" cy="552431"/>
          </a:xfrm>
          <a:prstGeom prst="ben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92224CA-B061-19C8-2666-4E72E95B95EB}"/>
              </a:ext>
            </a:extLst>
          </p:cNvPr>
          <p:cNvSpPr txBox="1"/>
          <p:nvPr/>
        </p:nvSpPr>
        <p:spPr>
          <a:xfrm>
            <a:off x="94716" y="2952750"/>
            <a:ext cx="2585261" cy="1800493"/>
          </a:xfrm>
          <a:prstGeom prst="rect">
            <a:avLst/>
          </a:prstGeom>
          <a:noFill/>
        </p:spPr>
        <p:txBody>
          <a:bodyPr wrap="square">
            <a:spAutoFit/>
          </a:bodyPr>
          <a:lstStyle/>
          <a:p>
            <a:pPr>
              <a:spcBef>
                <a:spcPts val="635"/>
              </a:spcBef>
              <a:buSzPct val="60000"/>
            </a:pPr>
            <a:r>
              <a:rPr lang="en-GB" sz="900" b="1" dirty="0">
                <a:solidFill>
                  <a:schemeClr val="tx1"/>
                </a:solidFill>
              </a:rPr>
              <a:t>Examples:</a:t>
            </a:r>
          </a:p>
          <a:p>
            <a:pPr marL="182563" indent="-182563">
              <a:spcBef>
                <a:spcPts val="635"/>
              </a:spcBef>
              <a:buSzPct val="60000"/>
              <a:buFontTx/>
              <a:buChar char="-"/>
            </a:pPr>
            <a:r>
              <a:rPr lang="en-GB" sz="900" dirty="0">
                <a:solidFill>
                  <a:schemeClr val="tx1"/>
                </a:solidFill>
              </a:rPr>
              <a:t>Contingency Plan</a:t>
            </a:r>
          </a:p>
          <a:p>
            <a:pPr marL="182563" indent="-182563">
              <a:spcBef>
                <a:spcPts val="635"/>
              </a:spcBef>
              <a:buSzPct val="60000"/>
              <a:buFontTx/>
              <a:buChar char="-"/>
            </a:pPr>
            <a:r>
              <a:rPr lang="en-GB" sz="900" dirty="0">
                <a:solidFill>
                  <a:schemeClr val="tx1"/>
                </a:solidFill>
              </a:rPr>
              <a:t>Cot &amp; Blanket Stockpile</a:t>
            </a:r>
          </a:p>
          <a:p>
            <a:pPr marL="182563" indent="-182563">
              <a:spcBef>
                <a:spcPts val="635"/>
              </a:spcBef>
              <a:buSzPct val="60000"/>
              <a:buFontTx/>
              <a:buChar char="-"/>
            </a:pPr>
            <a:r>
              <a:rPr lang="en-GB" sz="900" dirty="0"/>
              <a:t>Separate funding or budget for emergency response.</a:t>
            </a:r>
            <a:endParaRPr lang="en-GB" sz="900" dirty="0">
              <a:solidFill>
                <a:schemeClr val="tx1"/>
              </a:solidFill>
            </a:endParaRPr>
          </a:p>
          <a:p>
            <a:pPr marL="182563" indent="-182563">
              <a:spcBef>
                <a:spcPts val="635"/>
              </a:spcBef>
              <a:buSzPct val="60000"/>
              <a:buFontTx/>
              <a:buChar char="-"/>
            </a:pPr>
            <a:r>
              <a:rPr lang="en-GB" sz="900" dirty="0">
                <a:solidFill>
                  <a:schemeClr val="tx1"/>
                </a:solidFill>
              </a:rPr>
              <a:t>An emergency communication plan</a:t>
            </a:r>
          </a:p>
          <a:p>
            <a:pPr marL="182563" indent="-182563">
              <a:spcBef>
                <a:spcPts val="635"/>
              </a:spcBef>
              <a:buSzPct val="60000"/>
              <a:buFontTx/>
              <a:buChar char="-"/>
            </a:pPr>
            <a:r>
              <a:rPr lang="en-GB" sz="900" dirty="0">
                <a:solidFill>
                  <a:schemeClr val="tx1"/>
                </a:solidFill>
              </a:rPr>
              <a:t>An annual simulation exercise for some of the group members</a:t>
            </a:r>
          </a:p>
          <a:p>
            <a:pPr marL="182563" indent="-182563">
              <a:spcBef>
                <a:spcPts val="635"/>
              </a:spcBef>
              <a:buSzPct val="60000"/>
              <a:buFontTx/>
              <a:buChar char="-"/>
            </a:pPr>
            <a:r>
              <a:rPr lang="en-GB" sz="900" dirty="0"/>
              <a:t>Evacuation or Hosting Plan</a:t>
            </a:r>
            <a:endParaRPr lang="en-GB" sz="1800" dirty="0">
              <a:solidFill>
                <a:schemeClr val="tx1"/>
              </a:solidFill>
            </a:endParaRPr>
          </a:p>
        </p:txBody>
      </p:sp>
    </p:spTree>
    <p:extLst>
      <p:ext uri="{BB962C8B-B14F-4D97-AF65-F5344CB8AC3E}">
        <p14:creationId xmlns:p14="http://schemas.microsoft.com/office/powerpoint/2010/main" val="2549462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D5FC53-E8B0-05EF-94CB-15180638B7EB}"/>
              </a:ext>
            </a:extLst>
          </p:cNvPr>
          <p:cNvSpPr>
            <a:spLocks noGrp="1"/>
          </p:cNvSpPr>
          <p:nvPr>
            <p:ph idx="1"/>
          </p:nvPr>
        </p:nvSpPr>
        <p:spPr>
          <a:xfrm>
            <a:off x="457200" y="1200151"/>
            <a:ext cx="3429000" cy="3124199"/>
          </a:xfrm>
        </p:spPr>
        <p:txBody>
          <a:bodyPr>
            <a:normAutofit/>
          </a:bodyPr>
          <a:lstStyle/>
          <a:p>
            <a:pPr marL="0" indent="0">
              <a:buNone/>
            </a:pPr>
            <a:r>
              <a:rPr lang="en-GB" sz="1800" b="1" dirty="0">
                <a:solidFill>
                  <a:schemeClr val="tx1"/>
                </a:solidFill>
              </a:rPr>
              <a:t>Grouping themes with all participants</a:t>
            </a:r>
          </a:p>
          <a:p>
            <a:pPr marL="0" indent="0">
              <a:buNone/>
            </a:pPr>
            <a:r>
              <a:rPr lang="en-GB" sz="1800" b="1" dirty="0">
                <a:solidFill>
                  <a:schemeClr val="tx1"/>
                </a:solidFill>
              </a:rPr>
              <a:t>Duration: 20-30 min</a:t>
            </a:r>
          </a:p>
          <a:p>
            <a:endParaRPr lang="en-GB" sz="1800" b="1" dirty="0">
              <a:solidFill>
                <a:schemeClr val="tx1"/>
              </a:solidFill>
            </a:endParaRPr>
          </a:p>
          <a:p>
            <a:pPr marL="342900" indent="-342900">
              <a:buFont typeface="Arial" panose="020B0604020202020204" pitchFamily="34" charset="0"/>
              <a:buChar char="•"/>
            </a:pPr>
            <a:r>
              <a:rPr lang="en-GB" sz="1800" dirty="0">
                <a:solidFill>
                  <a:schemeClr val="tx1"/>
                </a:solidFill>
              </a:rPr>
              <a:t>Grouping of all capacities identified on a large table on the wall</a:t>
            </a:r>
          </a:p>
          <a:p>
            <a:pPr marL="342900" indent="-342900">
              <a:buFont typeface="Arial" panose="020B0604020202020204" pitchFamily="34" charset="0"/>
              <a:buChar char="•"/>
            </a:pPr>
            <a:r>
              <a:rPr lang="en-GB" sz="1800" dirty="0">
                <a:solidFill>
                  <a:schemeClr val="tx1"/>
                </a:solidFill>
              </a:rPr>
              <a:t>Remove duplication, agree on dates and add new cards as needed</a:t>
            </a:r>
          </a:p>
          <a:p>
            <a:pPr marL="0" indent="0">
              <a:buNone/>
            </a:pPr>
            <a:endParaRPr lang="en-CA" sz="1800" dirty="0"/>
          </a:p>
        </p:txBody>
      </p:sp>
      <p:sp>
        <p:nvSpPr>
          <p:cNvPr id="4" name="Slide Number Placeholder 3">
            <a:extLst>
              <a:ext uri="{FF2B5EF4-FFF2-40B4-BE49-F238E27FC236}">
                <a16:creationId xmlns:a16="http://schemas.microsoft.com/office/drawing/2014/main" id="{9EDCDF9A-5EB9-4276-BBE1-5769F2FC7E93}"/>
              </a:ext>
            </a:extLst>
          </p:cNvPr>
          <p:cNvSpPr>
            <a:spLocks noGrp="1"/>
          </p:cNvSpPr>
          <p:nvPr>
            <p:ph type="sldNum" sz="quarter" idx="10"/>
          </p:nvPr>
        </p:nvSpPr>
        <p:spPr/>
        <p:txBody>
          <a:bodyPr/>
          <a:lstStyle/>
          <a:p>
            <a:fld id="{246E4F03-9AE7-4954-8E54-3B5137041FEA}" type="slidenum">
              <a:rPr lang="en-US" smtClean="0"/>
              <a:pPr/>
              <a:t>12</a:t>
            </a:fld>
            <a:endParaRPr lang="en-US" dirty="0"/>
          </a:p>
        </p:txBody>
      </p:sp>
      <p:sp>
        <p:nvSpPr>
          <p:cNvPr id="5" name="Rectangle 4">
            <a:extLst>
              <a:ext uri="{FF2B5EF4-FFF2-40B4-BE49-F238E27FC236}">
                <a16:creationId xmlns:a16="http://schemas.microsoft.com/office/drawing/2014/main" id="{1A69884D-9E7E-650E-A6CE-2897D76A97A3}"/>
              </a:ext>
            </a:extLst>
          </p:cNvPr>
          <p:cNvSpPr/>
          <p:nvPr/>
        </p:nvSpPr>
        <p:spPr>
          <a:xfrm>
            <a:off x="1036273" y="370423"/>
            <a:ext cx="7650527" cy="448728"/>
          </a:xfrm>
          <a:prstGeom prst="rect">
            <a:avLst/>
          </a:prstGeom>
          <a:solidFill>
            <a:srgbClr val="92D05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tabLst>
                <a:tab pos="1430338" algn="l"/>
              </a:tabLst>
            </a:pPr>
            <a:r>
              <a:rPr lang="en-US" sz="2400" kern="1200" dirty="0">
                <a:latin typeface="Roboto Cn"/>
              </a:rPr>
              <a:t>Step 1 : 	</a:t>
            </a:r>
            <a:r>
              <a:rPr lang="en-US" sz="2400" b="1" kern="1200" dirty="0">
                <a:latin typeface="Roboto Cn"/>
              </a:rPr>
              <a:t>What was in place before the response?</a:t>
            </a:r>
            <a:endParaRPr lang="en-US" sz="2400" kern="1200" dirty="0">
              <a:latin typeface="Roboto Cn"/>
            </a:endParaRPr>
          </a:p>
        </p:txBody>
      </p:sp>
      <p:pic>
        <p:nvPicPr>
          <p:cNvPr id="6" name="Picture 5">
            <a:extLst>
              <a:ext uri="{FF2B5EF4-FFF2-40B4-BE49-F238E27FC236}">
                <a16:creationId xmlns:a16="http://schemas.microsoft.com/office/drawing/2014/main" id="{075DAEEE-BE67-CCF8-DC28-83750179E5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1" y="209551"/>
            <a:ext cx="678634" cy="715048"/>
          </a:xfrm>
          <a:prstGeom prst="rect">
            <a:avLst/>
          </a:prstGeom>
          <a:effectLst/>
        </p:spPr>
      </p:pic>
      <p:pic>
        <p:nvPicPr>
          <p:cNvPr id="7" name="Picture 6">
            <a:extLst>
              <a:ext uri="{FF2B5EF4-FFF2-40B4-BE49-F238E27FC236}">
                <a16:creationId xmlns:a16="http://schemas.microsoft.com/office/drawing/2014/main" id="{D2CAF928-F304-9CF5-FE14-89EEBA412C4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1847" b="6478"/>
          <a:stretch/>
        </p:blipFill>
        <p:spPr bwMode="auto">
          <a:xfrm>
            <a:off x="4227231" y="1200151"/>
            <a:ext cx="4459569" cy="2623722"/>
          </a:xfrm>
          <a:prstGeom prst="rect">
            <a:avLst/>
          </a:prstGeom>
          <a:noFill/>
          <a:ln>
            <a:noFill/>
          </a:ln>
        </p:spPr>
      </p:pic>
    </p:spTree>
    <p:extLst>
      <p:ext uri="{BB962C8B-B14F-4D97-AF65-F5344CB8AC3E}">
        <p14:creationId xmlns:p14="http://schemas.microsoft.com/office/powerpoint/2010/main" val="1111344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627734-499E-F5C3-2948-B3AC856916A1}"/>
              </a:ext>
            </a:extLst>
          </p:cNvPr>
          <p:cNvSpPr>
            <a:spLocks noGrp="1"/>
          </p:cNvSpPr>
          <p:nvPr>
            <p:ph idx="1"/>
          </p:nvPr>
        </p:nvSpPr>
        <p:spPr/>
        <p:txBody>
          <a:bodyPr>
            <a:normAutofit fontScale="62500" lnSpcReduction="20000"/>
          </a:bodyPr>
          <a:lstStyle/>
          <a:p>
            <a:pPr marL="0" indent="0">
              <a:buNone/>
            </a:pPr>
            <a:r>
              <a:rPr lang="en-US" sz="3200" b="1" dirty="0">
                <a:solidFill>
                  <a:schemeClr val="tx1"/>
                </a:solidFill>
              </a:rPr>
              <a:t>Building a timeline of what actually happened by mapping out key milestones of the emergency and to order them in chronologically</a:t>
            </a:r>
          </a:p>
          <a:p>
            <a:endParaRPr lang="en-US" sz="3200" b="1" dirty="0">
              <a:solidFill>
                <a:schemeClr val="tx1"/>
              </a:solidFill>
            </a:endParaRPr>
          </a:p>
          <a:p>
            <a:pPr marL="0" indent="0">
              <a:buNone/>
            </a:pPr>
            <a:r>
              <a:rPr lang="en-US" sz="3200" b="1" dirty="0">
                <a:solidFill>
                  <a:schemeClr val="tx1"/>
                </a:solidFill>
              </a:rPr>
              <a:t>Objectives of building a timeline:</a:t>
            </a:r>
          </a:p>
          <a:p>
            <a:endParaRPr lang="en-US" sz="3200" b="1" dirty="0">
              <a:solidFill>
                <a:schemeClr val="tx1"/>
              </a:solidFill>
            </a:endParaRPr>
          </a:p>
          <a:p>
            <a:pPr marL="342900" indent="-342900">
              <a:buFontTx/>
              <a:buChar char="-"/>
            </a:pPr>
            <a:r>
              <a:rPr lang="en-US" sz="3200" dirty="0">
                <a:solidFill>
                  <a:schemeClr val="tx1"/>
                </a:solidFill>
              </a:rPr>
              <a:t>To establish a common picture of the major milestones of the emergency and response actions taken; </a:t>
            </a:r>
          </a:p>
          <a:p>
            <a:pPr marL="342900" indent="-342900">
              <a:buFontTx/>
              <a:buChar char="-"/>
            </a:pPr>
            <a:r>
              <a:rPr lang="en-US" sz="3200" dirty="0">
                <a:solidFill>
                  <a:schemeClr val="tx1"/>
                </a:solidFill>
              </a:rPr>
              <a:t>To initiate discussions and look-back on the emergency;</a:t>
            </a:r>
          </a:p>
          <a:p>
            <a:pPr marL="342900" indent="-342900">
              <a:buFontTx/>
              <a:buChar char="-"/>
            </a:pPr>
            <a:r>
              <a:rPr lang="en-US" sz="3200" dirty="0">
                <a:solidFill>
                  <a:schemeClr val="tx1"/>
                </a:solidFill>
              </a:rPr>
              <a:t>To understand timeliness of key actions taken</a:t>
            </a:r>
          </a:p>
          <a:p>
            <a:pPr marL="0" indent="0">
              <a:buNone/>
            </a:pPr>
            <a:endParaRPr lang="en-CA" dirty="0"/>
          </a:p>
        </p:txBody>
      </p:sp>
      <p:sp>
        <p:nvSpPr>
          <p:cNvPr id="4" name="Slide Number Placeholder 3">
            <a:extLst>
              <a:ext uri="{FF2B5EF4-FFF2-40B4-BE49-F238E27FC236}">
                <a16:creationId xmlns:a16="http://schemas.microsoft.com/office/drawing/2014/main" id="{2D380CE7-8A12-2FE0-2088-00BE517073C5}"/>
              </a:ext>
            </a:extLst>
          </p:cNvPr>
          <p:cNvSpPr>
            <a:spLocks noGrp="1"/>
          </p:cNvSpPr>
          <p:nvPr>
            <p:ph type="sldNum" sz="quarter" idx="10"/>
          </p:nvPr>
        </p:nvSpPr>
        <p:spPr/>
        <p:txBody>
          <a:bodyPr/>
          <a:lstStyle/>
          <a:p>
            <a:fld id="{246E4F03-9AE7-4954-8E54-3B5137041FEA}" type="slidenum">
              <a:rPr lang="en-US" smtClean="0"/>
              <a:pPr/>
              <a:t>13</a:t>
            </a:fld>
            <a:endParaRPr lang="en-US" dirty="0"/>
          </a:p>
        </p:txBody>
      </p:sp>
      <p:sp>
        <p:nvSpPr>
          <p:cNvPr id="5" name="Rectangle 4">
            <a:extLst>
              <a:ext uri="{FF2B5EF4-FFF2-40B4-BE49-F238E27FC236}">
                <a16:creationId xmlns:a16="http://schemas.microsoft.com/office/drawing/2014/main" id="{C2811D23-096D-C4E2-26C3-E1880705C5F9}"/>
              </a:ext>
            </a:extLst>
          </p:cNvPr>
          <p:cNvSpPr/>
          <p:nvPr/>
        </p:nvSpPr>
        <p:spPr>
          <a:xfrm>
            <a:off x="1143000" y="342878"/>
            <a:ext cx="7543800" cy="423091"/>
          </a:xfrm>
          <a:prstGeom prst="rect">
            <a:avLst/>
          </a:pr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400" kern="1200" dirty="0">
                <a:latin typeface="Roboto Cn"/>
              </a:rPr>
              <a:t>Step 2 : 	</a:t>
            </a:r>
            <a:r>
              <a:rPr lang="en-US" sz="2400" b="1" kern="1200" dirty="0">
                <a:latin typeface="Roboto Cn"/>
              </a:rPr>
              <a:t>What happened during the response?</a:t>
            </a:r>
            <a:r>
              <a:rPr lang="en-AU" sz="2400" b="1" kern="1200" dirty="0">
                <a:latin typeface="Roboto Cn"/>
              </a:rPr>
              <a:t> </a:t>
            </a:r>
            <a:endParaRPr lang="en-US" sz="2400" kern="1200" dirty="0">
              <a:latin typeface="Roboto Cn"/>
            </a:endParaRPr>
          </a:p>
        </p:txBody>
      </p:sp>
      <p:pic>
        <p:nvPicPr>
          <p:cNvPr id="6" name="Picture 5">
            <a:extLst>
              <a:ext uri="{FF2B5EF4-FFF2-40B4-BE49-F238E27FC236}">
                <a16:creationId xmlns:a16="http://schemas.microsoft.com/office/drawing/2014/main" id="{4E8300A7-975D-ED36-4A8A-45A0532C9B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367" y="209550"/>
            <a:ext cx="740873" cy="733700"/>
          </a:xfrm>
          <a:prstGeom prst="rect">
            <a:avLst/>
          </a:prstGeom>
          <a:effectLst/>
        </p:spPr>
      </p:pic>
    </p:spTree>
    <p:extLst>
      <p:ext uri="{BB962C8B-B14F-4D97-AF65-F5344CB8AC3E}">
        <p14:creationId xmlns:p14="http://schemas.microsoft.com/office/powerpoint/2010/main" val="2712688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6" name="Straight Connector 175">
            <a:extLst>
              <a:ext uri="{FF2B5EF4-FFF2-40B4-BE49-F238E27FC236}">
                <a16:creationId xmlns:a16="http://schemas.microsoft.com/office/drawing/2014/main" id="{BDD10896-C03A-E92A-1EA3-F8A5D046E68A}"/>
              </a:ext>
            </a:extLst>
          </p:cNvPr>
          <p:cNvCxnSpPr>
            <a:cxnSpLocks/>
            <a:stCxn id="165" idx="2"/>
          </p:cNvCxnSpPr>
          <p:nvPr/>
        </p:nvCxnSpPr>
        <p:spPr>
          <a:xfrm>
            <a:off x="8167266" y="3053380"/>
            <a:ext cx="976734"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7B68F007-4A8E-8C1B-997C-3E77979A7FED}"/>
              </a:ext>
            </a:extLst>
          </p:cNvPr>
          <p:cNvCxnSpPr>
            <a:cxnSpLocks/>
            <a:stCxn id="145" idx="2"/>
          </p:cNvCxnSpPr>
          <p:nvPr/>
        </p:nvCxnSpPr>
        <p:spPr>
          <a:xfrm>
            <a:off x="6079948" y="3053380"/>
            <a:ext cx="907041" cy="199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0652134E-FB1C-8C43-FEA3-BEA268FDF881}"/>
              </a:ext>
            </a:extLst>
          </p:cNvPr>
          <p:cNvCxnSpPr>
            <a:cxnSpLocks/>
            <a:stCxn id="125" idx="2"/>
          </p:cNvCxnSpPr>
          <p:nvPr/>
        </p:nvCxnSpPr>
        <p:spPr>
          <a:xfrm>
            <a:off x="3937189" y="3053380"/>
            <a:ext cx="962482" cy="199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584ADFA-5AA7-E8A6-D3AB-D6B0CC0CB967}"/>
              </a:ext>
            </a:extLst>
          </p:cNvPr>
          <p:cNvCxnSpPr>
            <a:cxnSpLocks/>
            <a:stCxn id="63" idx="2"/>
          </p:cNvCxnSpPr>
          <p:nvPr/>
        </p:nvCxnSpPr>
        <p:spPr>
          <a:xfrm>
            <a:off x="1868858" y="3053380"/>
            <a:ext cx="888054" cy="199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B901EE-1CC3-BA5F-E1EA-3935CDF8C263}"/>
              </a:ext>
            </a:extLst>
          </p:cNvPr>
          <p:cNvCxnSpPr>
            <a:cxnSpLocks/>
          </p:cNvCxnSpPr>
          <p:nvPr/>
        </p:nvCxnSpPr>
        <p:spPr>
          <a:xfrm>
            <a:off x="787886" y="3053380"/>
            <a:ext cx="967495" cy="199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Arc 22">
            <a:extLst>
              <a:ext uri="{FF2B5EF4-FFF2-40B4-BE49-F238E27FC236}">
                <a16:creationId xmlns:a16="http://schemas.microsoft.com/office/drawing/2014/main" id="{A2B814D8-2E4A-E914-95A5-CE4AD2403AC0}"/>
              </a:ext>
            </a:extLst>
          </p:cNvPr>
          <p:cNvSpPr/>
          <p:nvPr/>
        </p:nvSpPr>
        <p:spPr>
          <a:xfrm>
            <a:off x="328723" y="2688519"/>
            <a:ext cx="791663" cy="733700"/>
          </a:xfrm>
          <a:prstGeom prst="arc">
            <a:avLst>
              <a:gd name="adj1" fmla="val 5526277"/>
              <a:gd name="adj2" fmla="val 10781842"/>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ln w="12700">
                <a:solidFill>
                  <a:schemeClr val="tx1"/>
                </a:solidFill>
              </a:ln>
            </a:endParaRPr>
          </a:p>
        </p:txBody>
      </p:sp>
      <p:sp>
        <p:nvSpPr>
          <p:cNvPr id="4" name="Slide Number Placeholder 3">
            <a:extLst>
              <a:ext uri="{FF2B5EF4-FFF2-40B4-BE49-F238E27FC236}">
                <a16:creationId xmlns:a16="http://schemas.microsoft.com/office/drawing/2014/main" id="{F60172C7-15C4-82B9-5747-BB11B939AF31}"/>
              </a:ext>
            </a:extLst>
          </p:cNvPr>
          <p:cNvSpPr>
            <a:spLocks noGrp="1"/>
          </p:cNvSpPr>
          <p:nvPr>
            <p:ph type="sldNum" sz="quarter" idx="10"/>
          </p:nvPr>
        </p:nvSpPr>
        <p:spPr/>
        <p:txBody>
          <a:bodyPr/>
          <a:lstStyle/>
          <a:p>
            <a:fld id="{246E4F03-9AE7-4954-8E54-3B5137041FEA}" type="slidenum">
              <a:rPr lang="en-US" smtClean="0"/>
              <a:pPr/>
              <a:t>14</a:t>
            </a:fld>
            <a:endParaRPr lang="en-US" dirty="0"/>
          </a:p>
        </p:txBody>
      </p:sp>
      <p:sp>
        <p:nvSpPr>
          <p:cNvPr id="5" name="Rectangle 4">
            <a:extLst>
              <a:ext uri="{FF2B5EF4-FFF2-40B4-BE49-F238E27FC236}">
                <a16:creationId xmlns:a16="http://schemas.microsoft.com/office/drawing/2014/main" id="{49B03C94-71E9-ED5C-A73A-1DAC9AD2AF6B}"/>
              </a:ext>
            </a:extLst>
          </p:cNvPr>
          <p:cNvSpPr/>
          <p:nvPr/>
        </p:nvSpPr>
        <p:spPr>
          <a:xfrm>
            <a:off x="1143000" y="342878"/>
            <a:ext cx="7543800" cy="423091"/>
          </a:xfrm>
          <a:prstGeom prst="rect">
            <a:avLst/>
          </a:pr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400" kern="1200" dirty="0">
                <a:latin typeface="Roboto Cn"/>
              </a:rPr>
              <a:t>Step 2 : 	</a:t>
            </a:r>
            <a:r>
              <a:rPr lang="en-US" sz="2400" b="1" kern="1200" dirty="0">
                <a:latin typeface="Roboto Cn"/>
              </a:rPr>
              <a:t>What happened during the response?</a:t>
            </a:r>
            <a:r>
              <a:rPr lang="en-AU" sz="2400" b="1" kern="1200" dirty="0">
                <a:latin typeface="Roboto Cn"/>
              </a:rPr>
              <a:t> </a:t>
            </a:r>
            <a:endParaRPr lang="en-US" sz="2400" kern="1200" dirty="0">
              <a:latin typeface="Roboto Cn"/>
            </a:endParaRPr>
          </a:p>
        </p:txBody>
      </p:sp>
      <p:pic>
        <p:nvPicPr>
          <p:cNvPr id="6" name="Picture 5">
            <a:extLst>
              <a:ext uri="{FF2B5EF4-FFF2-40B4-BE49-F238E27FC236}">
                <a16:creationId xmlns:a16="http://schemas.microsoft.com/office/drawing/2014/main" id="{B1F00328-47F6-4775-E4C6-9A978ACE62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367" y="209550"/>
            <a:ext cx="740873" cy="733700"/>
          </a:xfrm>
          <a:prstGeom prst="rect">
            <a:avLst/>
          </a:prstGeom>
          <a:effectLst/>
        </p:spPr>
      </p:pic>
      <p:pic>
        <p:nvPicPr>
          <p:cNvPr id="9" name="Picture 8" descr="A close up of a sign&#10;&#10;Description automatically generated">
            <a:extLst>
              <a:ext uri="{FF2B5EF4-FFF2-40B4-BE49-F238E27FC236}">
                <a16:creationId xmlns:a16="http://schemas.microsoft.com/office/drawing/2014/main" id="{89BE16A3-0BD1-FE98-4825-5376BEACB2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84" y="613477"/>
            <a:ext cx="2423087" cy="1184889"/>
          </a:xfrm>
          <a:prstGeom prst="rect">
            <a:avLst/>
          </a:prstGeom>
        </p:spPr>
      </p:pic>
      <p:cxnSp>
        <p:nvCxnSpPr>
          <p:cNvPr id="10" name="Straight Connector 9">
            <a:extLst>
              <a:ext uri="{FF2B5EF4-FFF2-40B4-BE49-F238E27FC236}">
                <a16:creationId xmlns:a16="http://schemas.microsoft.com/office/drawing/2014/main" id="{19C285AA-7941-A76A-D4D0-02538CCD7E2E}"/>
              </a:ext>
            </a:extLst>
          </p:cNvPr>
          <p:cNvCxnSpPr>
            <a:cxnSpLocks/>
          </p:cNvCxnSpPr>
          <p:nvPr/>
        </p:nvCxnSpPr>
        <p:spPr>
          <a:xfrm>
            <a:off x="2781" y="3055370"/>
            <a:ext cx="68580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F5CB4858-A4D4-B3C6-4818-B3B5D8895B25}"/>
              </a:ext>
            </a:extLst>
          </p:cNvPr>
          <p:cNvSpPr/>
          <p:nvPr/>
        </p:nvSpPr>
        <p:spPr>
          <a:xfrm flipH="1">
            <a:off x="661224" y="2990661"/>
            <a:ext cx="126662" cy="125438"/>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Circle: Hollow 13">
            <a:extLst>
              <a:ext uri="{FF2B5EF4-FFF2-40B4-BE49-F238E27FC236}">
                <a16:creationId xmlns:a16="http://schemas.microsoft.com/office/drawing/2014/main" id="{F94F270E-9328-F810-B352-8CB163DBB8C7}"/>
              </a:ext>
            </a:extLst>
          </p:cNvPr>
          <p:cNvSpPr/>
          <p:nvPr/>
        </p:nvSpPr>
        <p:spPr>
          <a:xfrm>
            <a:off x="540026" y="2876550"/>
            <a:ext cx="369058" cy="353660"/>
          </a:xfrm>
          <a:prstGeom prst="donut">
            <a:avLst>
              <a:gd name="adj" fmla="val 2592"/>
            </a:avLst>
          </a:prstGeom>
          <a:solidFill>
            <a:schemeClr val="accent1">
              <a:lumMod val="75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w="3175">
                <a:solidFill>
                  <a:schemeClr val="tx1"/>
                </a:solidFill>
              </a:ln>
              <a:solidFill>
                <a:schemeClr val="tx1"/>
              </a:solidFill>
            </a:endParaRPr>
          </a:p>
        </p:txBody>
      </p:sp>
      <p:sp>
        <p:nvSpPr>
          <p:cNvPr id="16" name="Circle: Hollow 15">
            <a:extLst>
              <a:ext uri="{FF2B5EF4-FFF2-40B4-BE49-F238E27FC236}">
                <a16:creationId xmlns:a16="http://schemas.microsoft.com/office/drawing/2014/main" id="{20D3729E-AC75-2F04-C30F-A8806099E3C8}"/>
              </a:ext>
            </a:extLst>
          </p:cNvPr>
          <p:cNvSpPr/>
          <p:nvPr/>
        </p:nvSpPr>
        <p:spPr>
          <a:xfrm>
            <a:off x="445903" y="2786594"/>
            <a:ext cx="558382" cy="533572"/>
          </a:xfrm>
          <a:prstGeom prst="donut">
            <a:avLst>
              <a:gd name="adj" fmla="val 0"/>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w="12700">
                <a:solidFill>
                  <a:schemeClr val="tx1"/>
                </a:solidFill>
              </a:ln>
              <a:solidFill>
                <a:schemeClr val="tx1"/>
              </a:solidFill>
            </a:endParaRPr>
          </a:p>
        </p:txBody>
      </p:sp>
      <p:cxnSp>
        <p:nvCxnSpPr>
          <p:cNvPr id="17" name="Straight Connector 16">
            <a:extLst>
              <a:ext uri="{FF2B5EF4-FFF2-40B4-BE49-F238E27FC236}">
                <a16:creationId xmlns:a16="http://schemas.microsoft.com/office/drawing/2014/main" id="{C5B91AA3-9867-2929-00B9-930BF56E2881}"/>
              </a:ext>
            </a:extLst>
          </p:cNvPr>
          <p:cNvCxnSpPr>
            <a:cxnSpLocks/>
            <a:stCxn id="16" idx="4"/>
            <a:endCxn id="53" idx="0"/>
          </p:cNvCxnSpPr>
          <p:nvPr/>
        </p:nvCxnSpPr>
        <p:spPr>
          <a:xfrm>
            <a:off x="725094" y="3320166"/>
            <a:ext cx="0" cy="644177"/>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E1F8B1-5A05-910A-A062-03CA26A0BFCD}"/>
              </a:ext>
            </a:extLst>
          </p:cNvPr>
          <p:cNvSpPr txBox="1"/>
          <p:nvPr/>
        </p:nvSpPr>
        <p:spPr>
          <a:xfrm>
            <a:off x="217012" y="2537367"/>
            <a:ext cx="1136178" cy="276999"/>
          </a:xfrm>
          <a:prstGeom prst="rect">
            <a:avLst/>
          </a:prstGeom>
          <a:noFill/>
        </p:spPr>
        <p:txBody>
          <a:bodyPr wrap="square" rtlCol="0">
            <a:spAutoFit/>
          </a:bodyPr>
          <a:lstStyle/>
          <a:p>
            <a:r>
              <a:rPr lang="en-CA" sz="1200" dirty="0">
                <a:solidFill>
                  <a:schemeClr val="accent1">
                    <a:lumMod val="75000"/>
                  </a:schemeClr>
                </a:solidFill>
              </a:rPr>
              <a:t>April 20, 2023</a:t>
            </a:r>
          </a:p>
        </p:txBody>
      </p:sp>
      <p:sp>
        <p:nvSpPr>
          <p:cNvPr id="27" name="TextBox 26">
            <a:extLst>
              <a:ext uri="{FF2B5EF4-FFF2-40B4-BE49-F238E27FC236}">
                <a16:creationId xmlns:a16="http://schemas.microsoft.com/office/drawing/2014/main" id="{7F677B9C-FE7F-9385-B17F-CABBC50C286E}"/>
              </a:ext>
            </a:extLst>
          </p:cNvPr>
          <p:cNvSpPr txBox="1"/>
          <p:nvPr/>
        </p:nvSpPr>
        <p:spPr>
          <a:xfrm>
            <a:off x="262508" y="4073783"/>
            <a:ext cx="1176168" cy="369332"/>
          </a:xfrm>
          <a:prstGeom prst="rect">
            <a:avLst/>
          </a:prstGeom>
          <a:noFill/>
        </p:spPr>
        <p:txBody>
          <a:bodyPr wrap="square" rtlCol="0">
            <a:spAutoFit/>
          </a:bodyPr>
          <a:lstStyle/>
          <a:p>
            <a:r>
              <a:rPr lang="en-CA" sz="900" dirty="0"/>
              <a:t>Reports of water level rising</a:t>
            </a:r>
          </a:p>
        </p:txBody>
      </p:sp>
      <p:cxnSp>
        <p:nvCxnSpPr>
          <p:cNvPr id="28" name="Straight Connector 27">
            <a:extLst>
              <a:ext uri="{FF2B5EF4-FFF2-40B4-BE49-F238E27FC236}">
                <a16:creationId xmlns:a16="http://schemas.microsoft.com/office/drawing/2014/main" id="{C5B9858A-73FA-C729-B10C-45DF491E9573}"/>
              </a:ext>
            </a:extLst>
          </p:cNvPr>
          <p:cNvCxnSpPr>
            <a:cxnSpLocks/>
          </p:cNvCxnSpPr>
          <p:nvPr/>
        </p:nvCxnSpPr>
        <p:spPr>
          <a:xfrm flipH="1">
            <a:off x="337017" y="4443111"/>
            <a:ext cx="805983"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18A7C8F4-8FF3-EE54-0CFE-A238F88EF06E}"/>
              </a:ext>
            </a:extLst>
          </p:cNvPr>
          <p:cNvSpPr/>
          <p:nvPr/>
        </p:nvSpPr>
        <p:spPr>
          <a:xfrm flipH="1">
            <a:off x="661763" y="3964343"/>
            <a:ext cx="126662" cy="125438"/>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Arc 61">
            <a:extLst>
              <a:ext uri="{FF2B5EF4-FFF2-40B4-BE49-F238E27FC236}">
                <a16:creationId xmlns:a16="http://schemas.microsoft.com/office/drawing/2014/main" id="{19E9F66F-0862-844D-A476-744D9A1F3D37}"/>
              </a:ext>
            </a:extLst>
          </p:cNvPr>
          <p:cNvSpPr/>
          <p:nvPr/>
        </p:nvSpPr>
        <p:spPr>
          <a:xfrm rot="5400000">
            <a:off x="1409695" y="2688519"/>
            <a:ext cx="791663" cy="733700"/>
          </a:xfrm>
          <a:prstGeom prst="arc">
            <a:avLst>
              <a:gd name="adj1" fmla="val 5526277"/>
              <a:gd name="adj2" fmla="val 10779584"/>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ln w="12700">
                <a:solidFill>
                  <a:schemeClr val="tx1"/>
                </a:solidFill>
              </a:ln>
            </a:endParaRPr>
          </a:p>
        </p:txBody>
      </p:sp>
      <p:sp>
        <p:nvSpPr>
          <p:cNvPr id="63" name="Oval 62">
            <a:extLst>
              <a:ext uri="{FF2B5EF4-FFF2-40B4-BE49-F238E27FC236}">
                <a16:creationId xmlns:a16="http://schemas.microsoft.com/office/drawing/2014/main" id="{5CBDD547-392D-DFD2-462F-1683CF2FB913}"/>
              </a:ext>
            </a:extLst>
          </p:cNvPr>
          <p:cNvSpPr/>
          <p:nvPr/>
        </p:nvSpPr>
        <p:spPr>
          <a:xfrm flipH="1">
            <a:off x="1742196" y="2990661"/>
            <a:ext cx="126662" cy="125438"/>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Circle: Hollow 63">
            <a:extLst>
              <a:ext uri="{FF2B5EF4-FFF2-40B4-BE49-F238E27FC236}">
                <a16:creationId xmlns:a16="http://schemas.microsoft.com/office/drawing/2014/main" id="{5B91C11E-7A18-C5D8-4871-9B2171C3642D}"/>
              </a:ext>
            </a:extLst>
          </p:cNvPr>
          <p:cNvSpPr/>
          <p:nvPr/>
        </p:nvSpPr>
        <p:spPr>
          <a:xfrm>
            <a:off x="1620998" y="2876550"/>
            <a:ext cx="369058" cy="353660"/>
          </a:xfrm>
          <a:prstGeom prst="donut">
            <a:avLst>
              <a:gd name="adj" fmla="val 2592"/>
            </a:avLst>
          </a:prstGeom>
          <a:solidFill>
            <a:schemeClr val="accent3">
              <a:lumMod val="60000"/>
              <a:lumOff val="40000"/>
            </a:schemeClr>
          </a:solidFill>
          <a:ln w="31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w="3175">
                <a:solidFill>
                  <a:schemeClr val="tx1"/>
                </a:solidFill>
              </a:ln>
              <a:solidFill>
                <a:schemeClr val="tx1"/>
              </a:solidFill>
            </a:endParaRPr>
          </a:p>
        </p:txBody>
      </p:sp>
      <p:sp>
        <p:nvSpPr>
          <p:cNvPr id="65" name="Circle: Hollow 64">
            <a:extLst>
              <a:ext uri="{FF2B5EF4-FFF2-40B4-BE49-F238E27FC236}">
                <a16:creationId xmlns:a16="http://schemas.microsoft.com/office/drawing/2014/main" id="{EA2744BB-4EC2-4211-42DB-996217723224}"/>
              </a:ext>
            </a:extLst>
          </p:cNvPr>
          <p:cNvSpPr/>
          <p:nvPr/>
        </p:nvSpPr>
        <p:spPr>
          <a:xfrm>
            <a:off x="1526875" y="2786594"/>
            <a:ext cx="558382" cy="533572"/>
          </a:xfrm>
          <a:prstGeom prst="donut">
            <a:avLst>
              <a:gd name="adj" fmla="val 0"/>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w="12700">
                <a:solidFill>
                  <a:schemeClr val="tx1"/>
                </a:solidFill>
              </a:ln>
              <a:solidFill>
                <a:schemeClr val="tx1"/>
              </a:solidFill>
            </a:endParaRPr>
          </a:p>
        </p:txBody>
      </p:sp>
      <p:cxnSp>
        <p:nvCxnSpPr>
          <p:cNvPr id="66" name="Straight Connector 65">
            <a:extLst>
              <a:ext uri="{FF2B5EF4-FFF2-40B4-BE49-F238E27FC236}">
                <a16:creationId xmlns:a16="http://schemas.microsoft.com/office/drawing/2014/main" id="{579D25A6-747C-7B32-08B4-AB8189D6B404}"/>
              </a:ext>
            </a:extLst>
          </p:cNvPr>
          <p:cNvCxnSpPr>
            <a:cxnSpLocks/>
            <a:stCxn id="63" idx="4"/>
            <a:endCxn id="70" idx="0"/>
          </p:cNvCxnSpPr>
          <p:nvPr/>
        </p:nvCxnSpPr>
        <p:spPr>
          <a:xfrm flipH="1" flipV="1">
            <a:off x="1800680" y="2059762"/>
            <a:ext cx="4847" cy="1056337"/>
          </a:xfrm>
          <a:prstGeom prst="line">
            <a:avLst/>
          </a:prstGeom>
          <a:ln w="190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DC39FEB1-61DA-1A7F-B066-21839CA86861}"/>
              </a:ext>
            </a:extLst>
          </p:cNvPr>
          <p:cNvSpPr txBox="1"/>
          <p:nvPr/>
        </p:nvSpPr>
        <p:spPr>
          <a:xfrm>
            <a:off x="1295922" y="3365255"/>
            <a:ext cx="1136178" cy="276999"/>
          </a:xfrm>
          <a:prstGeom prst="rect">
            <a:avLst/>
          </a:prstGeom>
          <a:noFill/>
        </p:spPr>
        <p:txBody>
          <a:bodyPr wrap="square" rtlCol="0">
            <a:spAutoFit/>
          </a:bodyPr>
          <a:lstStyle/>
          <a:p>
            <a:r>
              <a:rPr lang="en-CA" sz="1200" dirty="0">
                <a:solidFill>
                  <a:schemeClr val="accent3">
                    <a:lumMod val="60000"/>
                    <a:lumOff val="40000"/>
                  </a:schemeClr>
                </a:solidFill>
              </a:rPr>
              <a:t>April 21, 2023</a:t>
            </a:r>
          </a:p>
        </p:txBody>
      </p:sp>
      <p:sp>
        <p:nvSpPr>
          <p:cNvPr id="68" name="TextBox 67">
            <a:extLst>
              <a:ext uri="{FF2B5EF4-FFF2-40B4-BE49-F238E27FC236}">
                <a16:creationId xmlns:a16="http://schemas.microsoft.com/office/drawing/2014/main" id="{326AB962-4043-27AA-18D9-44979F3D6108}"/>
              </a:ext>
            </a:extLst>
          </p:cNvPr>
          <p:cNvSpPr txBox="1"/>
          <p:nvPr/>
        </p:nvSpPr>
        <p:spPr>
          <a:xfrm>
            <a:off x="1243840" y="1813648"/>
            <a:ext cx="1497503" cy="230832"/>
          </a:xfrm>
          <a:prstGeom prst="rect">
            <a:avLst/>
          </a:prstGeom>
          <a:noFill/>
        </p:spPr>
        <p:txBody>
          <a:bodyPr wrap="square" rtlCol="0">
            <a:spAutoFit/>
          </a:bodyPr>
          <a:lstStyle/>
          <a:p>
            <a:r>
              <a:rPr lang="en-CA" sz="900" dirty="0"/>
              <a:t>LEMO Activation</a:t>
            </a:r>
          </a:p>
        </p:txBody>
      </p:sp>
      <p:cxnSp>
        <p:nvCxnSpPr>
          <p:cNvPr id="69" name="Straight Connector 68">
            <a:extLst>
              <a:ext uri="{FF2B5EF4-FFF2-40B4-BE49-F238E27FC236}">
                <a16:creationId xmlns:a16="http://schemas.microsoft.com/office/drawing/2014/main" id="{9033AFBE-9EAC-2CDB-7648-4A0393CF17E4}"/>
              </a:ext>
            </a:extLst>
          </p:cNvPr>
          <p:cNvCxnSpPr>
            <a:cxnSpLocks/>
          </p:cNvCxnSpPr>
          <p:nvPr/>
        </p:nvCxnSpPr>
        <p:spPr>
          <a:xfrm flipH="1">
            <a:off x="1304474" y="1827969"/>
            <a:ext cx="1119073" cy="0"/>
          </a:xfrm>
          <a:prstGeom prst="line">
            <a:avLst/>
          </a:prstGeom>
          <a:ln w="190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74035FCC-7E57-8D33-F877-22B9BE14DE26}"/>
              </a:ext>
            </a:extLst>
          </p:cNvPr>
          <p:cNvSpPr/>
          <p:nvPr/>
        </p:nvSpPr>
        <p:spPr>
          <a:xfrm flipH="1">
            <a:off x="1737349" y="2059762"/>
            <a:ext cx="126662" cy="125438"/>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13" name="Straight Connector 112">
            <a:extLst>
              <a:ext uri="{FF2B5EF4-FFF2-40B4-BE49-F238E27FC236}">
                <a16:creationId xmlns:a16="http://schemas.microsoft.com/office/drawing/2014/main" id="{520C0682-DF47-D485-1282-F876881772DE}"/>
              </a:ext>
            </a:extLst>
          </p:cNvPr>
          <p:cNvCxnSpPr>
            <a:cxnSpLocks/>
          </p:cNvCxnSpPr>
          <p:nvPr/>
        </p:nvCxnSpPr>
        <p:spPr>
          <a:xfrm>
            <a:off x="2856217" y="3053380"/>
            <a:ext cx="967495" cy="199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4" name="Arc 113">
            <a:extLst>
              <a:ext uri="{FF2B5EF4-FFF2-40B4-BE49-F238E27FC236}">
                <a16:creationId xmlns:a16="http://schemas.microsoft.com/office/drawing/2014/main" id="{AFE2D26B-887F-14D3-F5A2-E064A53DD675}"/>
              </a:ext>
            </a:extLst>
          </p:cNvPr>
          <p:cNvSpPr/>
          <p:nvPr/>
        </p:nvSpPr>
        <p:spPr>
          <a:xfrm>
            <a:off x="2397054" y="2688519"/>
            <a:ext cx="791663" cy="733700"/>
          </a:xfrm>
          <a:prstGeom prst="arc">
            <a:avLst>
              <a:gd name="adj1" fmla="val 5526277"/>
              <a:gd name="adj2" fmla="val 10781842"/>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ln w="12700">
                <a:solidFill>
                  <a:schemeClr val="tx1"/>
                </a:solidFill>
              </a:ln>
            </a:endParaRPr>
          </a:p>
        </p:txBody>
      </p:sp>
      <p:sp>
        <p:nvSpPr>
          <p:cNvPr id="116" name="Oval 115">
            <a:extLst>
              <a:ext uri="{FF2B5EF4-FFF2-40B4-BE49-F238E27FC236}">
                <a16:creationId xmlns:a16="http://schemas.microsoft.com/office/drawing/2014/main" id="{A0409522-4E5E-E3A6-B5DA-9920B405BBEE}"/>
              </a:ext>
            </a:extLst>
          </p:cNvPr>
          <p:cNvSpPr/>
          <p:nvPr/>
        </p:nvSpPr>
        <p:spPr>
          <a:xfrm flipH="1">
            <a:off x="2729555" y="2990661"/>
            <a:ext cx="126662" cy="1254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7" name="Circle: Hollow 116">
            <a:extLst>
              <a:ext uri="{FF2B5EF4-FFF2-40B4-BE49-F238E27FC236}">
                <a16:creationId xmlns:a16="http://schemas.microsoft.com/office/drawing/2014/main" id="{C893B158-4670-30F8-66F7-767D234E2BEE}"/>
              </a:ext>
            </a:extLst>
          </p:cNvPr>
          <p:cNvSpPr/>
          <p:nvPr/>
        </p:nvSpPr>
        <p:spPr>
          <a:xfrm>
            <a:off x="2608357" y="2876550"/>
            <a:ext cx="369058" cy="353660"/>
          </a:xfrm>
          <a:prstGeom prst="donut">
            <a:avLst>
              <a:gd name="adj" fmla="val 2592"/>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w="3175">
                <a:solidFill>
                  <a:schemeClr val="tx1"/>
                </a:solidFill>
              </a:ln>
              <a:solidFill>
                <a:schemeClr val="tx1"/>
              </a:solidFill>
            </a:endParaRPr>
          </a:p>
        </p:txBody>
      </p:sp>
      <p:sp>
        <p:nvSpPr>
          <p:cNvPr id="118" name="Circle: Hollow 117">
            <a:extLst>
              <a:ext uri="{FF2B5EF4-FFF2-40B4-BE49-F238E27FC236}">
                <a16:creationId xmlns:a16="http://schemas.microsoft.com/office/drawing/2014/main" id="{92088676-8913-F3EA-43FF-DFB3C964DE11}"/>
              </a:ext>
            </a:extLst>
          </p:cNvPr>
          <p:cNvSpPr/>
          <p:nvPr/>
        </p:nvSpPr>
        <p:spPr>
          <a:xfrm>
            <a:off x="2514234" y="2786594"/>
            <a:ext cx="558382" cy="533572"/>
          </a:xfrm>
          <a:prstGeom prst="donut">
            <a:avLst>
              <a:gd name="adj" fmla="val 0"/>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w="12700">
                <a:solidFill>
                  <a:schemeClr val="tx1"/>
                </a:solidFill>
              </a:ln>
              <a:solidFill>
                <a:schemeClr val="tx1"/>
              </a:solidFill>
            </a:endParaRPr>
          </a:p>
        </p:txBody>
      </p:sp>
      <p:cxnSp>
        <p:nvCxnSpPr>
          <p:cNvPr id="119" name="Straight Connector 118">
            <a:extLst>
              <a:ext uri="{FF2B5EF4-FFF2-40B4-BE49-F238E27FC236}">
                <a16:creationId xmlns:a16="http://schemas.microsoft.com/office/drawing/2014/main" id="{473E7834-1550-24D9-AFD4-9AA55702C9EF}"/>
              </a:ext>
            </a:extLst>
          </p:cNvPr>
          <p:cNvCxnSpPr>
            <a:cxnSpLocks/>
            <a:stCxn id="118" idx="4"/>
            <a:endCxn id="123" idx="0"/>
          </p:cNvCxnSpPr>
          <p:nvPr/>
        </p:nvCxnSpPr>
        <p:spPr>
          <a:xfrm>
            <a:off x="2793425" y="3320166"/>
            <a:ext cx="0" cy="64417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3586C4EE-8E94-3CBE-DEAF-8245D111E6E1}"/>
              </a:ext>
            </a:extLst>
          </p:cNvPr>
          <p:cNvSpPr txBox="1"/>
          <p:nvPr/>
        </p:nvSpPr>
        <p:spPr>
          <a:xfrm>
            <a:off x="2285343" y="2537367"/>
            <a:ext cx="1136178" cy="276999"/>
          </a:xfrm>
          <a:prstGeom prst="rect">
            <a:avLst/>
          </a:prstGeom>
          <a:noFill/>
        </p:spPr>
        <p:txBody>
          <a:bodyPr wrap="square" rtlCol="0">
            <a:spAutoFit/>
          </a:bodyPr>
          <a:lstStyle/>
          <a:p>
            <a:r>
              <a:rPr lang="en-CA" sz="1200" dirty="0">
                <a:solidFill>
                  <a:srgbClr val="FF0000"/>
                </a:solidFill>
              </a:rPr>
              <a:t>April 22, 2023</a:t>
            </a:r>
          </a:p>
        </p:txBody>
      </p:sp>
      <p:sp>
        <p:nvSpPr>
          <p:cNvPr id="121" name="TextBox 120">
            <a:extLst>
              <a:ext uri="{FF2B5EF4-FFF2-40B4-BE49-F238E27FC236}">
                <a16:creationId xmlns:a16="http://schemas.microsoft.com/office/drawing/2014/main" id="{BA37B4F0-1E05-B918-381E-A6177E95D1A9}"/>
              </a:ext>
            </a:extLst>
          </p:cNvPr>
          <p:cNvSpPr txBox="1"/>
          <p:nvPr/>
        </p:nvSpPr>
        <p:spPr>
          <a:xfrm>
            <a:off x="2123317" y="4081631"/>
            <a:ext cx="1460229" cy="507831"/>
          </a:xfrm>
          <a:prstGeom prst="rect">
            <a:avLst/>
          </a:prstGeom>
          <a:noFill/>
        </p:spPr>
        <p:txBody>
          <a:bodyPr wrap="square" rtlCol="0">
            <a:spAutoFit/>
          </a:bodyPr>
          <a:lstStyle/>
          <a:p>
            <a:r>
              <a:rPr lang="en-CA" sz="900" dirty="0"/>
              <a:t>Water levels reach first trigger point; set up on local evacuation centre</a:t>
            </a:r>
          </a:p>
        </p:txBody>
      </p:sp>
      <p:cxnSp>
        <p:nvCxnSpPr>
          <p:cNvPr id="122" name="Straight Connector 121">
            <a:extLst>
              <a:ext uri="{FF2B5EF4-FFF2-40B4-BE49-F238E27FC236}">
                <a16:creationId xmlns:a16="http://schemas.microsoft.com/office/drawing/2014/main" id="{2322D406-9568-641E-E70E-567A7D5BC88A}"/>
              </a:ext>
            </a:extLst>
          </p:cNvPr>
          <p:cNvCxnSpPr>
            <a:cxnSpLocks/>
          </p:cNvCxnSpPr>
          <p:nvPr/>
        </p:nvCxnSpPr>
        <p:spPr>
          <a:xfrm flipH="1" flipV="1">
            <a:off x="2208559" y="4585930"/>
            <a:ext cx="1155694" cy="35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3" name="Oval 122">
            <a:extLst>
              <a:ext uri="{FF2B5EF4-FFF2-40B4-BE49-F238E27FC236}">
                <a16:creationId xmlns:a16="http://schemas.microsoft.com/office/drawing/2014/main" id="{5DA033F4-65DD-F089-C2B4-DD917645CDA2}"/>
              </a:ext>
            </a:extLst>
          </p:cNvPr>
          <p:cNvSpPr/>
          <p:nvPr/>
        </p:nvSpPr>
        <p:spPr>
          <a:xfrm flipH="1">
            <a:off x="2730094" y="3964343"/>
            <a:ext cx="126662" cy="1254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4" name="Arc 123">
            <a:extLst>
              <a:ext uri="{FF2B5EF4-FFF2-40B4-BE49-F238E27FC236}">
                <a16:creationId xmlns:a16="http://schemas.microsoft.com/office/drawing/2014/main" id="{5C6666FA-F249-BC67-7948-F418D70BB219}"/>
              </a:ext>
            </a:extLst>
          </p:cNvPr>
          <p:cNvSpPr/>
          <p:nvPr/>
        </p:nvSpPr>
        <p:spPr>
          <a:xfrm rot="5400000">
            <a:off x="3478026" y="2688519"/>
            <a:ext cx="791663" cy="733700"/>
          </a:xfrm>
          <a:prstGeom prst="arc">
            <a:avLst>
              <a:gd name="adj1" fmla="val 5526277"/>
              <a:gd name="adj2" fmla="val 10781842"/>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ln w="12700">
                <a:solidFill>
                  <a:schemeClr val="tx1"/>
                </a:solidFill>
              </a:ln>
            </a:endParaRPr>
          </a:p>
        </p:txBody>
      </p:sp>
      <p:sp>
        <p:nvSpPr>
          <p:cNvPr id="125" name="Oval 124">
            <a:extLst>
              <a:ext uri="{FF2B5EF4-FFF2-40B4-BE49-F238E27FC236}">
                <a16:creationId xmlns:a16="http://schemas.microsoft.com/office/drawing/2014/main" id="{7FB3BAF4-54DA-4B68-C926-BC06B7D14525}"/>
              </a:ext>
            </a:extLst>
          </p:cNvPr>
          <p:cNvSpPr/>
          <p:nvPr/>
        </p:nvSpPr>
        <p:spPr>
          <a:xfrm flipH="1">
            <a:off x="3810527" y="2990661"/>
            <a:ext cx="126662" cy="12543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6" name="Circle: Hollow 125">
            <a:extLst>
              <a:ext uri="{FF2B5EF4-FFF2-40B4-BE49-F238E27FC236}">
                <a16:creationId xmlns:a16="http://schemas.microsoft.com/office/drawing/2014/main" id="{DA485CF4-17E3-EBA5-29BB-E1811E0D287F}"/>
              </a:ext>
            </a:extLst>
          </p:cNvPr>
          <p:cNvSpPr/>
          <p:nvPr/>
        </p:nvSpPr>
        <p:spPr>
          <a:xfrm>
            <a:off x="3689329" y="2876550"/>
            <a:ext cx="369058" cy="353660"/>
          </a:xfrm>
          <a:prstGeom prst="donut">
            <a:avLst>
              <a:gd name="adj" fmla="val 2592"/>
            </a:avLst>
          </a:prstGeom>
          <a:solidFill>
            <a:srgbClr val="92D050"/>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w="3175">
                <a:solidFill>
                  <a:schemeClr val="tx1"/>
                </a:solidFill>
              </a:ln>
              <a:solidFill>
                <a:schemeClr val="tx1"/>
              </a:solidFill>
            </a:endParaRPr>
          </a:p>
        </p:txBody>
      </p:sp>
      <p:sp>
        <p:nvSpPr>
          <p:cNvPr id="127" name="Circle: Hollow 126">
            <a:extLst>
              <a:ext uri="{FF2B5EF4-FFF2-40B4-BE49-F238E27FC236}">
                <a16:creationId xmlns:a16="http://schemas.microsoft.com/office/drawing/2014/main" id="{01B34837-92D7-1DAB-D753-CA3767DFC509}"/>
              </a:ext>
            </a:extLst>
          </p:cNvPr>
          <p:cNvSpPr/>
          <p:nvPr/>
        </p:nvSpPr>
        <p:spPr>
          <a:xfrm>
            <a:off x="3595206" y="2786594"/>
            <a:ext cx="558382" cy="533572"/>
          </a:xfrm>
          <a:prstGeom prst="donut">
            <a:avLst>
              <a:gd name="adj" fmla="val 0"/>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w="12700">
                <a:solidFill>
                  <a:schemeClr val="tx1"/>
                </a:solidFill>
              </a:ln>
              <a:solidFill>
                <a:schemeClr val="tx1"/>
              </a:solidFill>
            </a:endParaRPr>
          </a:p>
        </p:txBody>
      </p:sp>
      <p:cxnSp>
        <p:nvCxnSpPr>
          <p:cNvPr id="128" name="Straight Connector 127">
            <a:extLst>
              <a:ext uri="{FF2B5EF4-FFF2-40B4-BE49-F238E27FC236}">
                <a16:creationId xmlns:a16="http://schemas.microsoft.com/office/drawing/2014/main" id="{F36B5E5E-0FBC-0A37-1F01-0190871E9B87}"/>
              </a:ext>
            </a:extLst>
          </p:cNvPr>
          <p:cNvCxnSpPr>
            <a:cxnSpLocks/>
            <a:stCxn id="125" idx="4"/>
            <a:endCxn id="132" idx="0"/>
          </p:cNvCxnSpPr>
          <p:nvPr/>
        </p:nvCxnSpPr>
        <p:spPr>
          <a:xfrm flipH="1" flipV="1">
            <a:off x="3869011" y="2059762"/>
            <a:ext cx="4847" cy="1056337"/>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FC97010B-FA52-DB8B-BA28-B7A5AB5B8136}"/>
              </a:ext>
            </a:extLst>
          </p:cNvPr>
          <p:cNvSpPr txBox="1"/>
          <p:nvPr/>
        </p:nvSpPr>
        <p:spPr>
          <a:xfrm>
            <a:off x="3364253" y="3365255"/>
            <a:ext cx="1136178" cy="276999"/>
          </a:xfrm>
          <a:prstGeom prst="rect">
            <a:avLst/>
          </a:prstGeom>
          <a:noFill/>
        </p:spPr>
        <p:txBody>
          <a:bodyPr wrap="square" rtlCol="0">
            <a:spAutoFit/>
          </a:bodyPr>
          <a:lstStyle/>
          <a:p>
            <a:r>
              <a:rPr lang="en-CA" sz="1200" dirty="0">
                <a:solidFill>
                  <a:srgbClr val="92D050"/>
                </a:solidFill>
              </a:rPr>
              <a:t>April 23, 2023</a:t>
            </a:r>
          </a:p>
        </p:txBody>
      </p:sp>
      <p:sp>
        <p:nvSpPr>
          <p:cNvPr id="130" name="TextBox 129">
            <a:extLst>
              <a:ext uri="{FF2B5EF4-FFF2-40B4-BE49-F238E27FC236}">
                <a16:creationId xmlns:a16="http://schemas.microsoft.com/office/drawing/2014/main" id="{CD34A4DE-5C78-8109-4A0D-DCC65E3FA110}"/>
              </a:ext>
            </a:extLst>
          </p:cNvPr>
          <p:cNvSpPr txBox="1"/>
          <p:nvPr/>
        </p:nvSpPr>
        <p:spPr>
          <a:xfrm>
            <a:off x="3032336" y="1441966"/>
            <a:ext cx="1761787" cy="646331"/>
          </a:xfrm>
          <a:prstGeom prst="rect">
            <a:avLst/>
          </a:prstGeom>
          <a:noFill/>
        </p:spPr>
        <p:txBody>
          <a:bodyPr wrap="square" rtlCol="0">
            <a:spAutoFit/>
          </a:bodyPr>
          <a:lstStyle/>
          <a:p>
            <a:r>
              <a:rPr lang="en-CA" sz="900" dirty="0"/>
              <a:t>Water level exceeds markers for second trigger point; affected residents are instructed to evacuate to local evac centre</a:t>
            </a:r>
          </a:p>
        </p:txBody>
      </p:sp>
      <p:cxnSp>
        <p:nvCxnSpPr>
          <p:cNvPr id="131" name="Straight Connector 130">
            <a:extLst>
              <a:ext uri="{FF2B5EF4-FFF2-40B4-BE49-F238E27FC236}">
                <a16:creationId xmlns:a16="http://schemas.microsoft.com/office/drawing/2014/main" id="{884B26A9-4BC5-0817-F623-B7DEF4039B34}"/>
              </a:ext>
            </a:extLst>
          </p:cNvPr>
          <p:cNvCxnSpPr>
            <a:cxnSpLocks/>
          </p:cNvCxnSpPr>
          <p:nvPr/>
        </p:nvCxnSpPr>
        <p:spPr>
          <a:xfrm flipH="1">
            <a:off x="3085764" y="1441966"/>
            <a:ext cx="1571229" cy="0"/>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sp>
        <p:nvSpPr>
          <p:cNvPr id="132" name="Oval 131">
            <a:extLst>
              <a:ext uri="{FF2B5EF4-FFF2-40B4-BE49-F238E27FC236}">
                <a16:creationId xmlns:a16="http://schemas.microsoft.com/office/drawing/2014/main" id="{215EF582-0086-70B4-D0E2-ECEB59545F9C}"/>
              </a:ext>
            </a:extLst>
          </p:cNvPr>
          <p:cNvSpPr/>
          <p:nvPr/>
        </p:nvSpPr>
        <p:spPr>
          <a:xfrm flipH="1">
            <a:off x="3805680" y="2059762"/>
            <a:ext cx="126662" cy="12543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33" name="Straight Connector 132">
            <a:extLst>
              <a:ext uri="{FF2B5EF4-FFF2-40B4-BE49-F238E27FC236}">
                <a16:creationId xmlns:a16="http://schemas.microsoft.com/office/drawing/2014/main" id="{6A0BCC45-06AA-EFC5-E5C9-4929FF2A0E25}"/>
              </a:ext>
            </a:extLst>
          </p:cNvPr>
          <p:cNvCxnSpPr>
            <a:cxnSpLocks/>
          </p:cNvCxnSpPr>
          <p:nvPr/>
        </p:nvCxnSpPr>
        <p:spPr>
          <a:xfrm>
            <a:off x="4998976" y="3053380"/>
            <a:ext cx="967495" cy="199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4" name="Arc 133">
            <a:extLst>
              <a:ext uri="{FF2B5EF4-FFF2-40B4-BE49-F238E27FC236}">
                <a16:creationId xmlns:a16="http://schemas.microsoft.com/office/drawing/2014/main" id="{E5C850A7-3D0D-AE88-C927-E279EBA25B87}"/>
              </a:ext>
            </a:extLst>
          </p:cNvPr>
          <p:cNvSpPr/>
          <p:nvPr/>
        </p:nvSpPr>
        <p:spPr>
          <a:xfrm>
            <a:off x="4539813" y="2688519"/>
            <a:ext cx="791663" cy="733700"/>
          </a:xfrm>
          <a:prstGeom prst="arc">
            <a:avLst>
              <a:gd name="adj1" fmla="val 5526277"/>
              <a:gd name="adj2" fmla="val 10781842"/>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ln w="12700">
                <a:solidFill>
                  <a:schemeClr val="tx1"/>
                </a:solidFill>
              </a:ln>
            </a:endParaRPr>
          </a:p>
        </p:txBody>
      </p:sp>
      <p:sp>
        <p:nvSpPr>
          <p:cNvPr id="136" name="Oval 135">
            <a:extLst>
              <a:ext uri="{FF2B5EF4-FFF2-40B4-BE49-F238E27FC236}">
                <a16:creationId xmlns:a16="http://schemas.microsoft.com/office/drawing/2014/main" id="{E166F059-4D2F-D38A-59AB-C6F54E82F2CB}"/>
              </a:ext>
            </a:extLst>
          </p:cNvPr>
          <p:cNvSpPr/>
          <p:nvPr/>
        </p:nvSpPr>
        <p:spPr>
          <a:xfrm flipH="1">
            <a:off x="4872314" y="2990661"/>
            <a:ext cx="126662" cy="12543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7" name="Circle: Hollow 136">
            <a:extLst>
              <a:ext uri="{FF2B5EF4-FFF2-40B4-BE49-F238E27FC236}">
                <a16:creationId xmlns:a16="http://schemas.microsoft.com/office/drawing/2014/main" id="{B3502D5D-7CC3-08B6-B48B-EB5FE77C84B7}"/>
              </a:ext>
            </a:extLst>
          </p:cNvPr>
          <p:cNvSpPr/>
          <p:nvPr/>
        </p:nvSpPr>
        <p:spPr>
          <a:xfrm>
            <a:off x="4751116" y="2876550"/>
            <a:ext cx="369058" cy="353660"/>
          </a:xfrm>
          <a:prstGeom prst="donut">
            <a:avLst>
              <a:gd name="adj" fmla="val 2592"/>
            </a:avLst>
          </a:prstGeom>
          <a:solidFill>
            <a:schemeClr val="accent5"/>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w="3175">
                <a:solidFill>
                  <a:schemeClr val="tx1"/>
                </a:solidFill>
              </a:ln>
              <a:solidFill>
                <a:schemeClr val="tx1"/>
              </a:solidFill>
            </a:endParaRPr>
          </a:p>
        </p:txBody>
      </p:sp>
      <p:sp>
        <p:nvSpPr>
          <p:cNvPr id="138" name="Circle: Hollow 137">
            <a:extLst>
              <a:ext uri="{FF2B5EF4-FFF2-40B4-BE49-F238E27FC236}">
                <a16:creationId xmlns:a16="http://schemas.microsoft.com/office/drawing/2014/main" id="{F7B731A9-0BD3-2272-039C-334AD992914E}"/>
              </a:ext>
            </a:extLst>
          </p:cNvPr>
          <p:cNvSpPr/>
          <p:nvPr/>
        </p:nvSpPr>
        <p:spPr>
          <a:xfrm>
            <a:off x="4656993" y="2786594"/>
            <a:ext cx="558382" cy="533572"/>
          </a:xfrm>
          <a:prstGeom prst="donut">
            <a:avLst>
              <a:gd name="adj" fmla="val 0"/>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w="12700">
                <a:solidFill>
                  <a:schemeClr val="tx1"/>
                </a:solidFill>
              </a:ln>
              <a:solidFill>
                <a:schemeClr val="tx1"/>
              </a:solidFill>
            </a:endParaRPr>
          </a:p>
        </p:txBody>
      </p:sp>
      <p:cxnSp>
        <p:nvCxnSpPr>
          <p:cNvPr id="139" name="Straight Connector 138">
            <a:extLst>
              <a:ext uri="{FF2B5EF4-FFF2-40B4-BE49-F238E27FC236}">
                <a16:creationId xmlns:a16="http://schemas.microsoft.com/office/drawing/2014/main" id="{0A6E5D3C-3ECD-0AE9-021F-5C497F34C74E}"/>
              </a:ext>
            </a:extLst>
          </p:cNvPr>
          <p:cNvCxnSpPr>
            <a:cxnSpLocks/>
            <a:stCxn id="138" idx="4"/>
            <a:endCxn id="143" idx="0"/>
          </p:cNvCxnSpPr>
          <p:nvPr/>
        </p:nvCxnSpPr>
        <p:spPr>
          <a:xfrm>
            <a:off x="4936184" y="3320166"/>
            <a:ext cx="0" cy="644177"/>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DA72651B-F620-919B-C06F-A263CBD6DE5E}"/>
              </a:ext>
            </a:extLst>
          </p:cNvPr>
          <p:cNvSpPr txBox="1"/>
          <p:nvPr/>
        </p:nvSpPr>
        <p:spPr>
          <a:xfrm>
            <a:off x="4428102" y="2537367"/>
            <a:ext cx="1136178" cy="276999"/>
          </a:xfrm>
          <a:prstGeom prst="rect">
            <a:avLst/>
          </a:prstGeom>
          <a:noFill/>
        </p:spPr>
        <p:txBody>
          <a:bodyPr wrap="square" rtlCol="0">
            <a:spAutoFit/>
          </a:bodyPr>
          <a:lstStyle/>
          <a:p>
            <a:r>
              <a:rPr lang="en-CA" sz="1200" dirty="0">
                <a:solidFill>
                  <a:schemeClr val="accent5"/>
                </a:solidFill>
              </a:rPr>
              <a:t>April 26, 2023</a:t>
            </a:r>
          </a:p>
        </p:txBody>
      </p:sp>
      <p:sp>
        <p:nvSpPr>
          <p:cNvPr id="141" name="TextBox 140">
            <a:extLst>
              <a:ext uri="{FF2B5EF4-FFF2-40B4-BE49-F238E27FC236}">
                <a16:creationId xmlns:a16="http://schemas.microsoft.com/office/drawing/2014/main" id="{D84AEEED-21A1-BA8E-89E6-52471FA60049}"/>
              </a:ext>
            </a:extLst>
          </p:cNvPr>
          <p:cNvSpPr txBox="1"/>
          <p:nvPr/>
        </p:nvSpPr>
        <p:spPr>
          <a:xfrm>
            <a:off x="4091183" y="4096725"/>
            <a:ext cx="1932959" cy="646331"/>
          </a:xfrm>
          <a:prstGeom prst="rect">
            <a:avLst/>
          </a:prstGeom>
          <a:noFill/>
        </p:spPr>
        <p:txBody>
          <a:bodyPr wrap="square" rtlCol="0">
            <a:spAutoFit/>
          </a:bodyPr>
          <a:lstStyle/>
          <a:p>
            <a:r>
              <a:rPr lang="en-CA" sz="900" dirty="0"/>
              <a:t>Water level reaches final marker; triggering SOLE and community wide evacuation coordinated with REMO and TEMO</a:t>
            </a:r>
          </a:p>
        </p:txBody>
      </p:sp>
      <p:cxnSp>
        <p:nvCxnSpPr>
          <p:cNvPr id="142" name="Straight Connector 141">
            <a:extLst>
              <a:ext uri="{FF2B5EF4-FFF2-40B4-BE49-F238E27FC236}">
                <a16:creationId xmlns:a16="http://schemas.microsoft.com/office/drawing/2014/main" id="{71B6834E-3B60-A9E8-7BAC-835854677052}"/>
              </a:ext>
            </a:extLst>
          </p:cNvPr>
          <p:cNvCxnSpPr>
            <a:cxnSpLocks/>
          </p:cNvCxnSpPr>
          <p:nvPr/>
        </p:nvCxnSpPr>
        <p:spPr>
          <a:xfrm flipH="1">
            <a:off x="4170896" y="4735696"/>
            <a:ext cx="1853246"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43" name="Oval 142">
            <a:extLst>
              <a:ext uri="{FF2B5EF4-FFF2-40B4-BE49-F238E27FC236}">
                <a16:creationId xmlns:a16="http://schemas.microsoft.com/office/drawing/2014/main" id="{E944AECB-4631-7BFB-8ADD-6B60B5D647EB}"/>
              </a:ext>
            </a:extLst>
          </p:cNvPr>
          <p:cNvSpPr/>
          <p:nvPr/>
        </p:nvSpPr>
        <p:spPr>
          <a:xfrm flipH="1">
            <a:off x="4872853" y="3964343"/>
            <a:ext cx="126662" cy="125438"/>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4" name="Arc 143">
            <a:extLst>
              <a:ext uri="{FF2B5EF4-FFF2-40B4-BE49-F238E27FC236}">
                <a16:creationId xmlns:a16="http://schemas.microsoft.com/office/drawing/2014/main" id="{D6C71720-E182-E8F4-32A2-FBEE80E3E0A5}"/>
              </a:ext>
            </a:extLst>
          </p:cNvPr>
          <p:cNvSpPr/>
          <p:nvPr/>
        </p:nvSpPr>
        <p:spPr>
          <a:xfrm rot="5400000">
            <a:off x="5620785" y="2688519"/>
            <a:ext cx="791663" cy="733700"/>
          </a:xfrm>
          <a:prstGeom prst="arc">
            <a:avLst>
              <a:gd name="adj1" fmla="val 5526277"/>
              <a:gd name="adj2" fmla="val 10781842"/>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ln w="12700">
                <a:solidFill>
                  <a:schemeClr val="tx1"/>
                </a:solidFill>
              </a:ln>
            </a:endParaRPr>
          </a:p>
        </p:txBody>
      </p:sp>
      <p:sp>
        <p:nvSpPr>
          <p:cNvPr id="145" name="Oval 144">
            <a:extLst>
              <a:ext uri="{FF2B5EF4-FFF2-40B4-BE49-F238E27FC236}">
                <a16:creationId xmlns:a16="http://schemas.microsoft.com/office/drawing/2014/main" id="{AF360E70-CA84-A5BB-79F1-CB399D1B3CF6}"/>
              </a:ext>
            </a:extLst>
          </p:cNvPr>
          <p:cNvSpPr/>
          <p:nvPr/>
        </p:nvSpPr>
        <p:spPr>
          <a:xfrm flipH="1">
            <a:off x="5953286" y="2990661"/>
            <a:ext cx="126662" cy="12543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6" name="Circle: Hollow 145">
            <a:extLst>
              <a:ext uri="{FF2B5EF4-FFF2-40B4-BE49-F238E27FC236}">
                <a16:creationId xmlns:a16="http://schemas.microsoft.com/office/drawing/2014/main" id="{DCDFA4E0-A92D-E9B3-E63D-45E4B060DF91}"/>
              </a:ext>
            </a:extLst>
          </p:cNvPr>
          <p:cNvSpPr/>
          <p:nvPr/>
        </p:nvSpPr>
        <p:spPr>
          <a:xfrm>
            <a:off x="5832088" y="2876550"/>
            <a:ext cx="369058" cy="353660"/>
          </a:xfrm>
          <a:prstGeom prst="donut">
            <a:avLst>
              <a:gd name="adj" fmla="val 2592"/>
            </a:avLst>
          </a:prstGeom>
          <a:solidFill>
            <a:schemeClr val="accent4"/>
          </a:soli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w="3175">
                <a:solidFill>
                  <a:schemeClr val="tx1"/>
                </a:solidFill>
              </a:ln>
              <a:solidFill>
                <a:schemeClr val="tx1"/>
              </a:solidFill>
            </a:endParaRPr>
          </a:p>
        </p:txBody>
      </p:sp>
      <p:sp>
        <p:nvSpPr>
          <p:cNvPr id="147" name="Circle: Hollow 146">
            <a:extLst>
              <a:ext uri="{FF2B5EF4-FFF2-40B4-BE49-F238E27FC236}">
                <a16:creationId xmlns:a16="http://schemas.microsoft.com/office/drawing/2014/main" id="{FDA147D9-8582-4962-E10B-4DCF98DCC113}"/>
              </a:ext>
            </a:extLst>
          </p:cNvPr>
          <p:cNvSpPr/>
          <p:nvPr/>
        </p:nvSpPr>
        <p:spPr>
          <a:xfrm>
            <a:off x="5737965" y="2786594"/>
            <a:ext cx="558382" cy="533572"/>
          </a:xfrm>
          <a:prstGeom prst="donut">
            <a:avLst>
              <a:gd name="adj" fmla="val 0"/>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w="12700">
                <a:solidFill>
                  <a:schemeClr val="tx1"/>
                </a:solidFill>
              </a:ln>
              <a:solidFill>
                <a:schemeClr val="tx1"/>
              </a:solidFill>
            </a:endParaRPr>
          </a:p>
        </p:txBody>
      </p:sp>
      <p:cxnSp>
        <p:nvCxnSpPr>
          <p:cNvPr id="148" name="Straight Connector 147">
            <a:extLst>
              <a:ext uri="{FF2B5EF4-FFF2-40B4-BE49-F238E27FC236}">
                <a16:creationId xmlns:a16="http://schemas.microsoft.com/office/drawing/2014/main" id="{745CC44E-E454-CEB9-01C3-18613B9EFD31}"/>
              </a:ext>
            </a:extLst>
          </p:cNvPr>
          <p:cNvCxnSpPr>
            <a:cxnSpLocks/>
            <a:stCxn id="145" idx="4"/>
            <a:endCxn id="152" idx="0"/>
          </p:cNvCxnSpPr>
          <p:nvPr/>
        </p:nvCxnSpPr>
        <p:spPr>
          <a:xfrm flipH="1" flipV="1">
            <a:off x="6011770" y="2059762"/>
            <a:ext cx="4847" cy="1056337"/>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C6E77451-0E35-C1EA-A97A-7F5BEAE5C526}"/>
              </a:ext>
            </a:extLst>
          </p:cNvPr>
          <p:cNvSpPr txBox="1"/>
          <p:nvPr/>
        </p:nvSpPr>
        <p:spPr>
          <a:xfrm>
            <a:off x="5507012" y="3365255"/>
            <a:ext cx="1136178" cy="276999"/>
          </a:xfrm>
          <a:prstGeom prst="rect">
            <a:avLst/>
          </a:prstGeom>
          <a:noFill/>
        </p:spPr>
        <p:txBody>
          <a:bodyPr wrap="square" rtlCol="0">
            <a:spAutoFit/>
          </a:bodyPr>
          <a:lstStyle/>
          <a:p>
            <a:r>
              <a:rPr lang="en-CA" sz="1200" dirty="0">
                <a:solidFill>
                  <a:schemeClr val="accent4"/>
                </a:solidFill>
              </a:rPr>
              <a:t>April 30, 2023</a:t>
            </a:r>
          </a:p>
        </p:txBody>
      </p:sp>
      <p:sp>
        <p:nvSpPr>
          <p:cNvPr id="150" name="TextBox 149">
            <a:extLst>
              <a:ext uri="{FF2B5EF4-FFF2-40B4-BE49-F238E27FC236}">
                <a16:creationId xmlns:a16="http://schemas.microsoft.com/office/drawing/2014/main" id="{E1098075-3A37-F429-7675-036D2E00C93B}"/>
              </a:ext>
            </a:extLst>
          </p:cNvPr>
          <p:cNvSpPr txBox="1"/>
          <p:nvPr/>
        </p:nvSpPr>
        <p:spPr>
          <a:xfrm>
            <a:off x="5480138" y="1650392"/>
            <a:ext cx="1069136" cy="369606"/>
          </a:xfrm>
          <a:prstGeom prst="rect">
            <a:avLst/>
          </a:prstGeom>
          <a:noFill/>
        </p:spPr>
        <p:txBody>
          <a:bodyPr wrap="square" rtlCol="0">
            <a:spAutoFit/>
          </a:bodyPr>
          <a:lstStyle/>
          <a:p>
            <a:r>
              <a:rPr lang="en-CA" sz="900" dirty="0"/>
              <a:t>Water Levels Decrease</a:t>
            </a:r>
          </a:p>
        </p:txBody>
      </p:sp>
      <p:cxnSp>
        <p:nvCxnSpPr>
          <p:cNvPr id="151" name="Straight Connector 150">
            <a:extLst>
              <a:ext uri="{FF2B5EF4-FFF2-40B4-BE49-F238E27FC236}">
                <a16:creationId xmlns:a16="http://schemas.microsoft.com/office/drawing/2014/main" id="{A8D5EC99-24D5-D6B3-EE47-BD660CB3A266}"/>
              </a:ext>
            </a:extLst>
          </p:cNvPr>
          <p:cNvCxnSpPr>
            <a:cxnSpLocks/>
          </p:cNvCxnSpPr>
          <p:nvPr/>
        </p:nvCxnSpPr>
        <p:spPr>
          <a:xfrm flipH="1">
            <a:off x="5507012" y="1650392"/>
            <a:ext cx="80598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2" name="Oval 151">
            <a:extLst>
              <a:ext uri="{FF2B5EF4-FFF2-40B4-BE49-F238E27FC236}">
                <a16:creationId xmlns:a16="http://schemas.microsoft.com/office/drawing/2014/main" id="{A45106DD-AAB7-C6CA-4601-B8D904DFB33C}"/>
              </a:ext>
            </a:extLst>
          </p:cNvPr>
          <p:cNvSpPr/>
          <p:nvPr/>
        </p:nvSpPr>
        <p:spPr>
          <a:xfrm flipH="1">
            <a:off x="5948439" y="2059762"/>
            <a:ext cx="126662" cy="125438"/>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53" name="Straight Connector 152">
            <a:extLst>
              <a:ext uri="{FF2B5EF4-FFF2-40B4-BE49-F238E27FC236}">
                <a16:creationId xmlns:a16="http://schemas.microsoft.com/office/drawing/2014/main" id="{BF16608A-48E8-8EC4-C3AB-CFAF3DD67182}"/>
              </a:ext>
            </a:extLst>
          </p:cNvPr>
          <p:cNvCxnSpPr>
            <a:cxnSpLocks/>
          </p:cNvCxnSpPr>
          <p:nvPr/>
        </p:nvCxnSpPr>
        <p:spPr>
          <a:xfrm>
            <a:off x="7086294" y="3053380"/>
            <a:ext cx="967495" cy="199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4" name="Arc 153">
            <a:extLst>
              <a:ext uri="{FF2B5EF4-FFF2-40B4-BE49-F238E27FC236}">
                <a16:creationId xmlns:a16="http://schemas.microsoft.com/office/drawing/2014/main" id="{94891A2A-5ABA-334D-F4EE-3DE9A603E310}"/>
              </a:ext>
            </a:extLst>
          </p:cNvPr>
          <p:cNvSpPr/>
          <p:nvPr/>
        </p:nvSpPr>
        <p:spPr>
          <a:xfrm>
            <a:off x="6627131" y="2688519"/>
            <a:ext cx="791663" cy="733700"/>
          </a:xfrm>
          <a:prstGeom prst="arc">
            <a:avLst>
              <a:gd name="adj1" fmla="val 5526277"/>
              <a:gd name="adj2" fmla="val 10781842"/>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ln w="12700">
                <a:solidFill>
                  <a:schemeClr val="tx1"/>
                </a:solidFill>
              </a:ln>
            </a:endParaRPr>
          </a:p>
        </p:txBody>
      </p:sp>
      <p:sp>
        <p:nvSpPr>
          <p:cNvPr id="156" name="Oval 155">
            <a:extLst>
              <a:ext uri="{FF2B5EF4-FFF2-40B4-BE49-F238E27FC236}">
                <a16:creationId xmlns:a16="http://schemas.microsoft.com/office/drawing/2014/main" id="{4FD92D46-E067-9B88-0070-4F814FAD4C9B}"/>
              </a:ext>
            </a:extLst>
          </p:cNvPr>
          <p:cNvSpPr/>
          <p:nvPr/>
        </p:nvSpPr>
        <p:spPr>
          <a:xfrm flipH="1">
            <a:off x="6959632" y="2990661"/>
            <a:ext cx="126662" cy="125438"/>
          </a:xfrm>
          <a:prstGeom prst="ellipse">
            <a:avLst/>
          </a:prstGeom>
          <a:solidFill>
            <a:srgbClr val="FFABFB"/>
          </a:solidFill>
          <a:ln>
            <a:solidFill>
              <a:srgbClr val="FFA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7" name="Circle: Hollow 156">
            <a:extLst>
              <a:ext uri="{FF2B5EF4-FFF2-40B4-BE49-F238E27FC236}">
                <a16:creationId xmlns:a16="http://schemas.microsoft.com/office/drawing/2014/main" id="{7A251486-951B-711E-634F-12377600234E}"/>
              </a:ext>
            </a:extLst>
          </p:cNvPr>
          <p:cNvSpPr/>
          <p:nvPr/>
        </p:nvSpPr>
        <p:spPr>
          <a:xfrm>
            <a:off x="6838434" y="2876550"/>
            <a:ext cx="369058" cy="353660"/>
          </a:xfrm>
          <a:prstGeom prst="donut">
            <a:avLst>
              <a:gd name="adj" fmla="val 2592"/>
            </a:avLst>
          </a:prstGeom>
          <a:solidFill>
            <a:srgbClr val="FFABFB"/>
          </a:solidFill>
          <a:ln w="3175">
            <a:solidFill>
              <a:srgbClr val="FFA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w="3175">
                <a:solidFill>
                  <a:schemeClr val="tx1"/>
                </a:solidFill>
              </a:ln>
              <a:solidFill>
                <a:schemeClr val="tx1"/>
              </a:solidFill>
            </a:endParaRPr>
          </a:p>
        </p:txBody>
      </p:sp>
      <p:sp>
        <p:nvSpPr>
          <p:cNvPr id="158" name="Circle: Hollow 157">
            <a:extLst>
              <a:ext uri="{FF2B5EF4-FFF2-40B4-BE49-F238E27FC236}">
                <a16:creationId xmlns:a16="http://schemas.microsoft.com/office/drawing/2014/main" id="{E43A12A1-84B1-2DE8-4591-D440C3D06267}"/>
              </a:ext>
            </a:extLst>
          </p:cNvPr>
          <p:cNvSpPr/>
          <p:nvPr/>
        </p:nvSpPr>
        <p:spPr>
          <a:xfrm>
            <a:off x="6744311" y="2786594"/>
            <a:ext cx="558382" cy="533572"/>
          </a:xfrm>
          <a:prstGeom prst="donut">
            <a:avLst>
              <a:gd name="adj" fmla="val 0"/>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w="12700">
                <a:solidFill>
                  <a:schemeClr val="tx1"/>
                </a:solidFill>
              </a:ln>
              <a:solidFill>
                <a:schemeClr val="tx1"/>
              </a:solidFill>
            </a:endParaRPr>
          </a:p>
        </p:txBody>
      </p:sp>
      <p:cxnSp>
        <p:nvCxnSpPr>
          <p:cNvPr id="159" name="Straight Connector 158">
            <a:extLst>
              <a:ext uri="{FF2B5EF4-FFF2-40B4-BE49-F238E27FC236}">
                <a16:creationId xmlns:a16="http://schemas.microsoft.com/office/drawing/2014/main" id="{EEF34AC0-10D8-F3A1-02D5-47225349942D}"/>
              </a:ext>
            </a:extLst>
          </p:cNvPr>
          <p:cNvCxnSpPr>
            <a:cxnSpLocks/>
            <a:stCxn id="158" idx="4"/>
            <a:endCxn id="163" idx="0"/>
          </p:cNvCxnSpPr>
          <p:nvPr/>
        </p:nvCxnSpPr>
        <p:spPr>
          <a:xfrm>
            <a:off x="7023502" y="3320166"/>
            <a:ext cx="0" cy="644177"/>
          </a:xfrm>
          <a:prstGeom prst="line">
            <a:avLst/>
          </a:prstGeom>
          <a:ln w="19050">
            <a:solidFill>
              <a:srgbClr val="FFABFB"/>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02DFD00A-C2E5-50BB-A73B-FAFB165FF182}"/>
              </a:ext>
            </a:extLst>
          </p:cNvPr>
          <p:cNvSpPr txBox="1"/>
          <p:nvPr/>
        </p:nvSpPr>
        <p:spPr>
          <a:xfrm>
            <a:off x="6515420" y="2537367"/>
            <a:ext cx="1136178" cy="276999"/>
          </a:xfrm>
          <a:prstGeom prst="rect">
            <a:avLst/>
          </a:prstGeom>
          <a:noFill/>
        </p:spPr>
        <p:txBody>
          <a:bodyPr wrap="square" rtlCol="0">
            <a:spAutoFit/>
          </a:bodyPr>
          <a:lstStyle/>
          <a:p>
            <a:r>
              <a:rPr lang="en-CA" sz="1200" dirty="0">
                <a:solidFill>
                  <a:srgbClr val="FFABFB"/>
                </a:solidFill>
              </a:rPr>
              <a:t>May 4, 2023</a:t>
            </a:r>
          </a:p>
        </p:txBody>
      </p:sp>
      <p:sp>
        <p:nvSpPr>
          <p:cNvPr id="161" name="TextBox 160">
            <a:extLst>
              <a:ext uri="{FF2B5EF4-FFF2-40B4-BE49-F238E27FC236}">
                <a16:creationId xmlns:a16="http://schemas.microsoft.com/office/drawing/2014/main" id="{20DC8320-95E7-CE29-156A-1D5FE4EA0963}"/>
              </a:ext>
            </a:extLst>
          </p:cNvPr>
          <p:cNvSpPr txBox="1"/>
          <p:nvPr/>
        </p:nvSpPr>
        <p:spPr>
          <a:xfrm>
            <a:off x="6303029" y="4118479"/>
            <a:ext cx="1727548" cy="369332"/>
          </a:xfrm>
          <a:prstGeom prst="rect">
            <a:avLst/>
          </a:prstGeom>
          <a:noFill/>
        </p:spPr>
        <p:txBody>
          <a:bodyPr wrap="square" rtlCol="0">
            <a:spAutoFit/>
          </a:bodyPr>
          <a:lstStyle/>
          <a:p>
            <a:r>
              <a:rPr lang="en-CA" sz="900" dirty="0"/>
              <a:t>Specialists arrive in community to assess damage</a:t>
            </a:r>
          </a:p>
        </p:txBody>
      </p:sp>
      <p:cxnSp>
        <p:nvCxnSpPr>
          <p:cNvPr id="162" name="Straight Connector 161">
            <a:extLst>
              <a:ext uri="{FF2B5EF4-FFF2-40B4-BE49-F238E27FC236}">
                <a16:creationId xmlns:a16="http://schemas.microsoft.com/office/drawing/2014/main" id="{EF3F3463-BEDD-D471-03D5-E19ABB1F207A}"/>
              </a:ext>
            </a:extLst>
          </p:cNvPr>
          <p:cNvCxnSpPr>
            <a:cxnSpLocks/>
          </p:cNvCxnSpPr>
          <p:nvPr/>
        </p:nvCxnSpPr>
        <p:spPr>
          <a:xfrm flipH="1">
            <a:off x="6341319" y="4487811"/>
            <a:ext cx="1578087" cy="0"/>
          </a:xfrm>
          <a:prstGeom prst="line">
            <a:avLst/>
          </a:prstGeom>
          <a:ln w="19050">
            <a:solidFill>
              <a:srgbClr val="FFABFB"/>
            </a:solidFill>
          </a:ln>
        </p:spPr>
        <p:style>
          <a:lnRef idx="1">
            <a:schemeClr val="accent1"/>
          </a:lnRef>
          <a:fillRef idx="0">
            <a:schemeClr val="accent1"/>
          </a:fillRef>
          <a:effectRef idx="0">
            <a:schemeClr val="accent1"/>
          </a:effectRef>
          <a:fontRef idx="minor">
            <a:schemeClr val="tx1"/>
          </a:fontRef>
        </p:style>
      </p:cxnSp>
      <p:sp>
        <p:nvSpPr>
          <p:cNvPr id="163" name="Oval 162">
            <a:extLst>
              <a:ext uri="{FF2B5EF4-FFF2-40B4-BE49-F238E27FC236}">
                <a16:creationId xmlns:a16="http://schemas.microsoft.com/office/drawing/2014/main" id="{FAF83412-FE6D-5283-6917-5381A4FED3B2}"/>
              </a:ext>
            </a:extLst>
          </p:cNvPr>
          <p:cNvSpPr/>
          <p:nvPr/>
        </p:nvSpPr>
        <p:spPr>
          <a:xfrm flipH="1">
            <a:off x="6960171" y="3964343"/>
            <a:ext cx="126662" cy="125438"/>
          </a:xfrm>
          <a:prstGeom prst="ellipse">
            <a:avLst/>
          </a:prstGeom>
          <a:solidFill>
            <a:srgbClr val="FFABFB"/>
          </a:solidFill>
          <a:ln>
            <a:solidFill>
              <a:srgbClr val="FFAB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4" name="Arc 163">
            <a:extLst>
              <a:ext uri="{FF2B5EF4-FFF2-40B4-BE49-F238E27FC236}">
                <a16:creationId xmlns:a16="http://schemas.microsoft.com/office/drawing/2014/main" id="{18BCC525-A32B-5A3A-0177-F574BD46CCE9}"/>
              </a:ext>
            </a:extLst>
          </p:cNvPr>
          <p:cNvSpPr/>
          <p:nvPr/>
        </p:nvSpPr>
        <p:spPr>
          <a:xfrm rot="5400000">
            <a:off x="7708103" y="2688519"/>
            <a:ext cx="791663" cy="733700"/>
          </a:xfrm>
          <a:prstGeom prst="arc">
            <a:avLst>
              <a:gd name="adj1" fmla="val 5526277"/>
              <a:gd name="adj2" fmla="val 10781842"/>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ln w="12700">
                <a:solidFill>
                  <a:schemeClr val="tx1"/>
                </a:solidFill>
              </a:ln>
            </a:endParaRPr>
          </a:p>
        </p:txBody>
      </p:sp>
      <p:sp>
        <p:nvSpPr>
          <p:cNvPr id="165" name="Oval 164">
            <a:extLst>
              <a:ext uri="{FF2B5EF4-FFF2-40B4-BE49-F238E27FC236}">
                <a16:creationId xmlns:a16="http://schemas.microsoft.com/office/drawing/2014/main" id="{28AB3908-9179-9128-B1B1-C2269F8E6E5C}"/>
              </a:ext>
            </a:extLst>
          </p:cNvPr>
          <p:cNvSpPr/>
          <p:nvPr/>
        </p:nvSpPr>
        <p:spPr>
          <a:xfrm flipH="1">
            <a:off x="8040604" y="2990661"/>
            <a:ext cx="126662" cy="125438"/>
          </a:xfrm>
          <a:prstGeom prst="ellipse">
            <a:avLst/>
          </a:prstGeom>
          <a:solidFill>
            <a:srgbClr val="FDBF23"/>
          </a:solidFill>
          <a:ln>
            <a:solidFill>
              <a:srgbClr val="FDBF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6" name="Circle: Hollow 165">
            <a:extLst>
              <a:ext uri="{FF2B5EF4-FFF2-40B4-BE49-F238E27FC236}">
                <a16:creationId xmlns:a16="http://schemas.microsoft.com/office/drawing/2014/main" id="{043BC451-31A6-F32E-A38F-612594095D91}"/>
              </a:ext>
            </a:extLst>
          </p:cNvPr>
          <p:cNvSpPr/>
          <p:nvPr/>
        </p:nvSpPr>
        <p:spPr>
          <a:xfrm>
            <a:off x="7919406" y="2876550"/>
            <a:ext cx="369058" cy="353660"/>
          </a:xfrm>
          <a:prstGeom prst="donut">
            <a:avLst>
              <a:gd name="adj" fmla="val 2592"/>
            </a:avLst>
          </a:prstGeom>
          <a:solidFill>
            <a:srgbClr val="FDBF23"/>
          </a:solidFill>
          <a:ln w="3175">
            <a:solidFill>
              <a:srgbClr val="FDBF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w="3175">
                <a:solidFill>
                  <a:schemeClr val="tx1"/>
                </a:solidFill>
              </a:ln>
              <a:solidFill>
                <a:schemeClr val="tx1"/>
              </a:solidFill>
            </a:endParaRPr>
          </a:p>
        </p:txBody>
      </p:sp>
      <p:sp>
        <p:nvSpPr>
          <p:cNvPr id="167" name="Circle: Hollow 166">
            <a:extLst>
              <a:ext uri="{FF2B5EF4-FFF2-40B4-BE49-F238E27FC236}">
                <a16:creationId xmlns:a16="http://schemas.microsoft.com/office/drawing/2014/main" id="{64BBF1FC-5E1F-BE40-A517-B06E4D4BA914}"/>
              </a:ext>
            </a:extLst>
          </p:cNvPr>
          <p:cNvSpPr/>
          <p:nvPr/>
        </p:nvSpPr>
        <p:spPr>
          <a:xfrm>
            <a:off x="7825283" y="2786594"/>
            <a:ext cx="558382" cy="533572"/>
          </a:xfrm>
          <a:prstGeom prst="donut">
            <a:avLst>
              <a:gd name="adj" fmla="val 0"/>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n w="12700">
                <a:solidFill>
                  <a:schemeClr val="tx1"/>
                </a:solidFill>
              </a:ln>
              <a:solidFill>
                <a:schemeClr val="tx1"/>
              </a:solidFill>
            </a:endParaRPr>
          </a:p>
        </p:txBody>
      </p:sp>
      <p:cxnSp>
        <p:nvCxnSpPr>
          <p:cNvPr id="168" name="Straight Connector 167">
            <a:extLst>
              <a:ext uri="{FF2B5EF4-FFF2-40B4-BE49-F238E27FC236}">
                <a16:creationId xmlns:a16="http://schemas.microsoft.com/office/drawing/2014/main" id="{7C7D0F49-1A9D-C9B9-5D80-3769AD3FFEE4}"/>
              </a:ext>
            </a:extLst>
          </p:cNvPr>
          <p:cNvCxnSpPr>
            <a:cxnSpLocks/>
            <a:stCxn id="165" idx="4"/>
            <a:endCxn id="172" idx="0"/>
          </p:cNvCxnSpPr>
          <p:nvPr/>
        </p:nvCxnSpPr>
        <p:spPr>
          <a:xfrm flipH="1" flipV="1">
            <a:off x="8099088" y="2059762"/>
            <a:ext cx="4847" cy="1056337"/>
          </a:xfrm>
          <a:prstGeom prst="line">
            <a:avLst/>
          </a:prstGeom>
          <a:ln w="19050">
            <a:solidFill>
              <a:srgbClr val="FDBF23"/>
            </a:solidFill>
          </a:ln>
        </p:spPr>
        <p:style>
          <a:lnRef idx="1">
            <a:schemeClr val="accent1"/>
          </a:lnRef>
          <a:fillRef idx="0">
            <a:schemeClr val="accent1"/>
          </a:fillRef>
          <a:effectRef idx="0">
            <a:schemeClr val="accent1"/>
          </a:effectRef>
          <a:fontRef idx="minor">
            <a:schemeClr val="tx1"/>
          </a:fontRef>
        </p:style>
      </p:cxnSp>
      <p:sp>
        <p:nvSpPr>
          <p:cNvPr id="169" name="TextBox 168">
            <a:extLst>
              <a:ext uri="{FF2B5EF4-FFF2-40B4-BE49-F238E27FC236}">
                <a16:creationId xmlns:a16="http://schemas.microsoft.com/office/drawing/2014/main" id="{3556BEB4-1C52-DFF4-E6A3-44CFE4A6AD17}"/>
              </a:ext>
            </a:extLst>
          </p:cNvPr>
          <p:cNvSpPr txBox="1"/>
          <p:nvPr/>
        </p:nvSpPr>
        <p:spPr>
          <a:xfrm>
            <a:off x="7594330" y="3365255"/>
            <a:ext cx="1136178" cy="276999"/>
          </a:xfrm>
          <a:prstGeom prst="rect">
            <a:avLst/>
          </a:prstGeom>
          <a:noFill/>
        </p:spPr>
        <p:txBody>
          <a:bodyPr wrap="square" rtlCol="0">
            <a:spAutoFit/>
          </a:bodyPr>
          <a:lstStyle/>
          <a:p>
            <a:r>
              <a:rPr lang="en-CA" sz="1200" dirty="0">
                <a:solidFill>
                  <a:srgbClr val="FDBF23"/>
                </a:solidFill>
              </a:rPr>
              <a:t>May 5, 2023</a:t>
            </a:r>
          </a:p>
        </p:txBody>
      </p:sp>
      <p:sp>
        <p:nvSpPr>
          <p:cNvPr id="170" name="TextBox 169">
            <a:extLst>
              <a:ext uri="{FF2B5EF4-FFF2-40B4-BE49-F238E27FC236}">
                <a16:creationId xmlns:a16="http://schemas.microsoft.com/office/drawing/2014/main" id="{97BF5E9C-796D-2D09-2B72-EDF114C677EB}"/>
              </a:ext>
            </a:extLst>
          </p:cNvPr>
          <p:cNvSpPr txBox="1"/>
          <p:nvPr/>
        </p:nvSpPr>
        <p:spPr>
          <a:xfrm>
            <a:off x="7514741" y="1556662"/>
            <a:ext cx="1477785" cy="369332"/>
          </a:xfrm>
          <a:prstGeom prst="rect">
            <a:avLst/>
          </a:prstGeom>
          <a:noFill/>
        </p:spPr>
        <p:txBody>
          <a:bodyPr wrap="square" rtlCol="0">
            <a:spAutoFit/>
          </a:bodyPr>
          <a:lstStyle/>
          <a:p>
            <a:r>
              <a:rPr lang="en-CA" sz="900" dirty="0"/>
              <a:t>Unaffected residents can return to community</a:t>
            </a:r>
          </a:p>
        </p:txBody>
      </p:sp>
      <p:cxnSp>
        <p:nvCxnSpPr>
          <p:cNvPr id="171" name="Straight Connector 170">
            <a:extLst>
              <a:ext uri="{FF2B5EF4-FFF2-40B4-BE49-F238E27FC236}">
                <a16:creationId xmlns:a16="http://schemas.microsoft.com/office/drawing/2014/main" id="{498C52EF-799E-0127-BF01-8820F0C5BCDF}"/>
              </a:ext>
            </a:extLst>
          </p:cNvPr>
          <p:cNvCxnSpPr>
            <a:cxnSpLocks/>
          </p:cNvCxnSpPr>
          <p:nvPr/>
        </p:nvCxnSpPr>
        <p:spPr>
          <a:xfrm flipH="1" flipV="1">
            <a:off x="7514741" y="1548153"/>
            <a:ext cx="1321070" cy="8509"/>
          </a:xfrm>
          <a:prstGeom prst="line">
            <a:avLst/>
          </a:prstGeom>
          <a:ln w="19050">
            <a:solidFill>
              <a:srgbClr val="FDBF23"/>
            </a:solidFill>
          </a:ln>
        </p:spPr>
        <p:style>
          <a:lnRef idx="1">
            <a:schemeClr val="accent1"/>
          </a:lnRef>
          <a:fillRef idx="0">
            <a:schemeClr val="accent1"/>
          </a:fillRef>
          <a:effectRef idx="0">
            <a:schemeClr val="accent1"/>
          </a:effectRef>
          <a:fontRef idx="minor">
            <a:schemeClr val="tx1"/>
          </a:fontRef>
        </p:style>
      </p:cxnSp>
      <p:sp>
        <p:nvSpPr>
          <p:cNvPr id="172" name="Oval 171">
            <a:extLst>
              <a:ext uri="{FF2B5EF4-FFF2-40B4-BE49-F238E27FC236}">
                <a16:creationId xmlns:a16="http://schemas.microsoft.com/office/drawing/2014/main" id="{54355350-3B6B-A86D-D792-920831D74560}"/>
              </a:ext>
            </a:extLst>
          </p:cNvPr>
          <p:cNvSpPr/>
          <p:nvPr/>
        </p:nvSpPr>
        <p:spPr>
          <a:xfrm flipH="1">
            <a:off x="8035757" y="2059762"/>
            <a:ext cx="126662" cy="125438"/>
          </a:xfrm>
          <a:prstGeom prst="ellipse">
            <a:avLst/>
          </a:prstGeom>
          <a:solidFill>
            <a:srgbClr val="FDBF23"/>
          </a:solidFill>
          <a:ln>
            <a:solidFill>
              <a:srgbClr val="FDBF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758633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8D02F2-9627-4A63-85E8-94417B372C29}"/>
              </a:ext>
            </a:extLst>
          </p:cNvPr>
          <p:cNvSpPr>
            <a:spLocks noGrp="1"/>
          </p:cNvSpPr>
          <p:nvPr>
            <p:ph idx="1"/>
          </p:nvPr>
        </p:nvSpPr>
        <p:spPr>
          <a:xfrm>
            <a:off x="457200" y="1200150"/>
            <a:ext cx="8229600" cy="3505199"/>
          </a:xfrm>
        </p:spPr>
        <p:txBody>
          <a:bodyPr>
            <a:normAutofit fontScale="70000" lnSpcReduction="20000"/>
          </a:bodyPr>
          <a:lstStyle/>
          <a:p>
            <a:pPr marL="0" indent="0">
              <a:buNone/>
            </a:pPr>
            <a:r>
              <a:rPr lang="en-GB" sz="2400" b="1" dirty="0">
                <a:solidFill>
                  <a:schemeClr val="tx1"/>
                </a:solidFill>
              </a:rPr>
              <a:t>Individual Work</a:t>
            </a:r>
          </a:p>
          <a:p>
            <a:pPr marL="0" indent="0">
              <a:lnSpc>
                <a:spcPct val="110000"/>
              </a:lnSpc>
              <a:buNone/>
            </a:pPr>
            <a:r>
              <a:rPr lang="en-GB" sz="2400" b="1" dirty="0">
                <a:solidFill>
                  <a:schemeClr val="tx1"/>
                </a:solidFill>
              </a:rPr>
              <a:t>Duration: 10 Min </a:t>
            </a:r>
          </a:p>
          <a:p>
            <a:pPr marL="0" lvl="1" indent="0">
              <a:lnSpc>
                <a:spcPct val="110000"/>
              </a:lnSpc>
              <a:spcBef>
                <a:spcPts val="1000"/>
              </a:spcBef>
              <a:buNone/>
            </a:pPr>
            <a:r>
              <a:rPr lang="en-US" dirty="0"/>
              <a:t>Each participant should write on different post-its 3 </a:t>
            </a:r>
            <a:r>
              <a:rPr lang="en-US" u="sng" dirty="0"/>
              <a:t>key milestones </a:t>
            </a:r>
            <a:r>
              <a:rPr lang="en-US" dirty="0"/>
              <a:t>which happened during the event. </a:t>
            </a:r>
            <a:endParaRPr lang="en-GB" sz="2400" dirty="0">
              <a:solidFill>
                <a:schemeClr val="tx1"/>
              </a:solidFill>
            </a:endParaRPr>
          </a:p>
          <a:p>
            <a:pPr marL="0" indent="0">
              <a:buNone/>
              <a:tabLst>
                <a:tab pos="357188" algn="l"/>
              </a:tabLst>
            </a:pPr>
            <a:r>
              <a:rPr lang="en-US" sz="2500" dirty="0">
                <a:solidFill>
                  <a:schemeClr val="tx1"/>
                </a:solidFill>
              </a:rPr>
              <a:t>One milestone per card: </a:t>
            </a:r>
          </a:p>
          <a:p>
            <a:pPr marL="814388" lvl="1" indent="-357188">
              <a:buFontTx/>
              <a:buChar char="-"/>
              <a:tabLst>
                <a:tab pos="357188" algn="l"/>
              </a:tabLst>
            </a:pPr>
            <a:r>
              <a:rPr lang="en-US" sz="2200" dirty="0"/>
              <a:t>Date</a:t>
            </a:r>
          </a:p>
          <a:p>
            <a:pPr marL="814388" lvl="1" indent="-357188">
              <a:buFontTx/>
              <a:buChar char="-"/>
              <a:tabLst>
                <a:tab pos="357188" algn="l"/>
              </a:tabLst>
            </a:pPr>
            <a:r>
              <a:rPr lang="en-US" sz="2200" dirty="0">
                <a:solidFill>
                  <a:schemeClr val="tx1"/>
                </a:solidFill>
              </a:rPr>
              <a:t>Description of the event</a:t>
            </a:r>
          </a:p>
          <a:p>
            <a:pPr marL="814388" lvl="1" indent="-357188">
              <a:lnSpc>
                <a:spcPct val="70000"/>
              </a:lnSpc>
              <a:buFontTx/>
              <a:buChar char="-"/>
              <a:tabLst>
                <a:tab pos="357188" algn="l"/>
              </a:tabLst>
            </a:pPr>
            <a:r>
              <a:rPr lang="en-US" sz="2200" dirty="0"/>
              <a:t>Location</a:t>
            </a:r>
          </a:p>
          <a:p>
            <a:pPr marL="0" indent="0">
              <a:lnSpc>
                <a:spcPct val="70000"/>
              </a:lnSpc>
              <a:buNone/>
            </a:pPr>
            <a:br>
              <a:rPr lang="en-GB" sz="1600" i="1" dirty="0">
                <a:solidFill>
                  <a:srgbClr val="000000"/>
                </a:solidFill>
              </a:rPr>
            </a:br>
            <a:r>
              <a:rPr lang="en-GB" sz="1600" i="1" dirty="0">
                <a:solidFill>
                  <a:srgbClr val="000000"/>
                </a:solidFill>
              </a:rPr>
              <a:t>Examples</a:t>
            </a:r>
          </a:p>
          <a:p>
            <a:pPr marL="342900" indent="-342900">
              <a:lnSpc>
                <a:spcPct val="70000"/>
              </a:lnSpc>
              <a:buFont typeface="Arial" panose="020B0604020202020204" pitchFamily="34" charset="0"/>
              <a:buChar char="•"/>
            </a:pPr>
            <a:r>
              <a:rPr lang="en-GB" sz="1600" i="1" dirty="0">
                <a:solidFill>
                  <a:srgbClr val="000000"/>
                </a:solidFill>
              </a:rPr>
              <a:t>Water Level Monitoring</a:t>
            </a:r>
          </a:p>
          <a:p>
            <a:pPr marL="342900" indent="-342900">
              <a:lnSpc>
                <a:spcPct val="70000"/>
              </a:lnSpc>
              <a:buFont typeface="Arial" panose="020B0604020202020204" pitchFamily="34" charset="0"/>
              <a:buChar char="•"/>
            </a:pPr>
            <a:r>
              <a:rPr lang="en-GB" sz="1600" i="1" dirty="0">
                <a:solidFill>
                  <a:srgbClr val="000000"/>
                </a:solidFill>
              </a:rPr>
              <a:t>Activation of EOC</a:t>
            </a:r>
          </a:p>
          <a:p>
            <a:pPr marL="342900" indent="-342900">
              <a:lnSpc>
                <a:spcPct val="70000"/>
              </a:lnSpc>
              <a:buFont typeface="Arial" panose="020B0604020202020204" pitchFamily="34" charset="0"/>
              <a:buChar char="•"/>
            </a:pPr>
            <a:r>
              <a:rPr lang="en-GB" sz="1600" i="1" dirty="0">
                <a:solidFill>
                  <a:srgbClr val="000000"/>
                </a:solidFill>
              </a:rPr>
              <a:t>State of Local Emergency Declared</a:t>
            </a:r>
          </a:p>
          <a:p>
            <a:pPr marL="342900" indent="-342900">
              <a:lnSpc>
                <a:spcPct val="70000"/>
              </a:lnSpc>
              <a:buFont typeface="Arial" panose="020B0604020202020204" pitchFamily="34" charset="0"/>
              <a:buChar char="•"/>
            </a:pPr>
            <a:r>
              <a:rPr lang="en-GB" sz="1600" i="1" dirty="0">
                <a:solidFill>
                  <a:srgbClr val="000000"/>
                </a:solidFill>
              </a:rPr>
              <a:t>Water levels reach trigger points</a:t>
            </a:r>
          </a:p>
          <a:p>
            <a:pPr marL="342900" indent="-342900">
              <a:lnSpc>
                <a:spcPct val="70000"/>
              </a:lnSpc>
              <a:buFont typeface="Arial" panose="020B0604020202020204" pitchFamily="34" charset="0"/>
              <a:buChar char="•"/>
            </a:pPr>
            <a:r>
              <a:rPr lang="en-GB" sz="1600" i="1" dirty="0">
                <a:solidFill>
                  <a:srgbClr val="000000"/>
                </a:solidFill>
              </a:rPr>
              <a:t>Request for assistance for evacuation</a:t>
            </a:r>
          </a:p>
          <a:p>
            <a:pPr marL="342900" indent="-342900">
              <a:lnSpc>
                <a:spcPct val="70000"/>
              </a:lnSpc>
              <a:buFont typeface="Arial" panose="020B0604020202020204" pitchFamily="34" charset="0"/>
              <a:buChar char="•"/>
            </a:pPr>
            <a:r>
              <a:rPr lang="en-GB" sz="1600" i="1" dirty="0">
                <a:solidFill>
                  <a:srgbClr val="000000"/>
                </a:solidFill>
              </a:rPr>
              <a:t>Set up Local Evacuation Centre</a:t>
            </a:r>
          </a:p>
          <a:p>
            <a:pPr marL="342900" indent="-342900">
              <a:lnSpc>
                <a:spcPct val="70000"/>
              </a:lnSpc>
              <a:buFont typeface="Arial" panose="020B0604020202020204" pitchFamily="34" charset="0"/>
              <a:buChar char="•"/>
            </a:pPr>
            <a:r>
              <a:rPr lang="en-GB" sz="1600" i="1" dirty="0">
                <a:solidFill>
                  <a:srgbClr val="000000"/>
                </a:solidFill>
              </a:rPr>
              <a:t>Evacuee Registration Begins</a:t>
            </a:r>
          </a:p>
          <a:p>
            <a:pPr marL="342900" indent="-342900">
              <a:lnSpc>
                <a:spcPct val="70000"/>
              </a:lnSpc>
              <a:buFont typeface="Arial" panose="020B0604020202020204" pitchFamily="34" charset="0"/>
              <a:buChar char="•"/>
            </a:pPr>
            <a:r>
              <a:rPr lang="en-GB" sz="1600" i="1" dirty="0">
                <a:solidFill>
                  <a:srgbClr val="000000"/>
                </a:solidFill>
              </a:rPr>
              <a:t>Communications distributed for evacuees</a:t>
            </a:r>
          </a:p>
          <a:p>
            <a:pPr marL="0" indent="0">
              <a:buNone/>
            </a:pPr>
            <a:endParaRPr lang="en-CA" dirty="0"/>
          </a:p>
        </p:txBody>
      </p:sp>
      <p:sp>
        <p:nvSpPr>
          <p:cNvPr id="4" name="Slide Number Placeholder 3">
            <a:extLst>
              <a:ext uri="{FF2B5EF4-FFF2-40B4-BE49-F238E27FC236}">
                <a16:creationId xmlns:a16="http://schemas.microsoft.com/office/drawing/2014/main" id="{6A034A5C-78E3-7F26-AFC3-7B4A010B983A}"/>
              </a:ext>
            </a:extLst>
          </p:cNvPr>
          <p:cNvSpPr>
            <a:spLocks noGrp="1"/>
          </p:cNvSpPr>
          <p:nvPr>
            <p:ph type="sldNum" sz="quarter" idx="10"/>
          </p:nvPr>
        </p:nvSpPr>
        <p:spPr/>
        <p:txBody>
          <a:bodyPr/>
          <a:lstStyle/>
          <a:p>
            <a:fld id="{246E4F03-9AE7-4954-8E54-3B5137041FEA}" type="slidenum">
              <a:rPr lang="en-US" smtClean="0"/>
              <a:pPr/>
              <a:t>15</a:t>
            </a:fld>
            <a:endParaRPr lang="en-US" dirty="0"/>
          </a:p>
        </p:txBody>
      </p:sp>
      <p:sp>
        <p:nvSpPr>
          <p:cNvPr id="5" name="Rectangle 4">
            <a:extLst>
              <a:ext uri="{FF2B5EF4-FFF2-40B4-BE49-F238E27FC236}">
                <a16:creationId xmlns:a16="http://schemas.microsoft.com/office/drawing/2014/main" id="{C5681FBD-DD72-A8A1-765B-0D3B1BFF9E6F}"/>
              </a:ext>
            </a:extLst>
          </p:cNvPr>
          <p:cNvSpPr/>
          <p:nvPr/>
        </p:nvSpPr>
        <p:spPr>
          <a:xfrm>
            <a:off x="1143000" y="342878"/>
            <a:ext cx="7543800" cy="423091"/>
          </a:xfrm>
          <a:prstGeom prst="rect">
            <a:avLst/>
          </a:pr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400" kern="1200" dirty="0">
                <a:latin typeface="Roboto Cn"/>
              </a:rPr>
              <a:t>Step 2 : 	</a:t>
            </a:r>
            <a:r>
              <a:rPr lang="en-US" sz="2400" b="1" kern="1200" dirty="0">
                <a:latin typeface="Roboto Cn"/>
              </a:rPr>
              <a:t>What happened during the response?</a:t>
            </a:r>
            <a:r>
              <a:rPr lang="en-AU" sz="2400" b="1" kern="1200" dirty="0">
                <a:latin typeface="Roboto Cn"/>
              </a:rPr>
              <a:t> </a:t>
            </a:r>
            <a:endParaRPr lang="en-US" sz="2400" kern="1200" dirty="0">
              <a:latin typeface="Roboto Cn"/>
            </a:endParaRPr>
          </a:p>
        </p:txBody>
      </p:sp>
      <p:pic>
        <p:nvPicPr>
          <p:cNvPr id="6" name="Picture 5">
            <a:extLst>
              <a:ext uri="{FF2B5EF4-FFF2-40B4-BE49-F238E27FC236}">
                <a16:creationId xmlns:a16="http://schemas.microsoft.com/office/drawing/2014/main" id="{3BA7ABA4-0298-E86F-6CC8-FFC9043C4F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367" y="209550"/>
            <a:ext cx="740873" cy="733700"/>
          </a:xfrm>
          <a:prstGeom prst="rect">
            <a:avLst/>
          </a:prstGeom>
          <a:effectLst/>
        </p:spPr>
      </p:pic>
      <p:pic>
        <p:nvPicPr>
          <p:cNvPr id="7" name="Picture 2" descr="D:\Work\Mass Gathering\Meetings\Mozambique\Pictures\single post it .JPG">
            <a:extLst>
              <a:ext uri="{FF2B5EF4-FFF2-40B4-BE49-F238E27FC236}">
                <a16:creationId xmlns:a16="http://schemas.microsoft.com/office/drawing/2014/main" id="{2AF80F99-1009-9932-8BB6-6A8EA8BBD28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38800" y="2571750"/>
            <a:ext cx="2249157" cy="202217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73926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426DE0-7CAA-486A-E37D-4F1F453D46BF}"/>
              </a:ext>
            </a:extLst>
          </p:cNvPr>
          <p:cNvSpPr>
            <a:spLocks noGrp="1"/>
          </p:cNvSpPr>
          <p:nvPr>
            <p:ph idx="1"/>
          </p:nvPr>
        </p:nvSpPr>
        <p:spPr>
          <a:xfrm>
            <a:off x="304800" y="1150541"/>
            <a:ext cx="3886200" cy="3276599"/>
          </a:xfrm>
        </p:spPr>
        <p:txBody>
          <a:bodyPr>
            <a:normAutofit fontScale="77500" lnSpcReduction="20000"/>
          </a:bodyPr>
          <a:lstStyle/>
          <a:p>
            <a:pPr marL="0" indent="0">
              <a:buNone/>
            </a:pPr>
            <a:r>
              <a:rPr lang="en-GB" sz="3200" b="1" dirty="0">
                <a:solidFill>
                  <a:schemeClr val="tx1"/>
                </a:solidFill>
              </a:rPr>
              <a:t>Working Group</a:t>
            </a:r>
          </a:p>
          <a:p>
            <a:pPr marL="0" indent="0">
              <a:buNone/>
            </a:pPr>
            <a:r>
              <a:rPr lang="en-GB" sz="3200" b="1" dirty="0">
                <a:solidFill>
                  <a:schemeClr val="tx1"/>
                </a:solidFill>
              </a:rPr>
              <a:t>Duration: </a:t>
            </a:r>
            <a:r>
              <a:rPr lang="en-GB" sz="3200" dirty="0">
                <a:solidFill>
                  <a:schemeClr val="tx1"/>
                </a:solidFill>
              </a:rPr>
              <a:t>15-</a:t>
            </a:r>
            <a:r>
              <a:rPr lang="en-GB" dirty="0"/>
              <a:t>2</a:t>
            </a:r>
            <a:r>
              <a:rPr lang="en-GB" sz="3200" dirty="0">
                <a:solidFill>
                  <a:schemeClr val="tx1"/>
                </a:solidFill>
              </a:rPr>
              <a:t>0 min </a:t>
            </a:r>
          </a:p>
          <a:p>
            <a:pPr marL="0" indent="0">
              <a:buNone/>
            </a:pPr>
            <a:r>
              <a:rPr lang="en-US" sz="3200" dirty="0">
                <a:solidFill>
                  <a:srgbClr val="000000"/>
                </a:solidFill>
              </a:rPr>
              <a:t>Group all the post-its into one comprehensive timeline </a:t>
            </a:r>
            <a:r>
              <a:rPr lang="en-GB" sz="3200" dirty="0">
                <a:solidFill>
                  <a:srgbClr val="000000"/>
                </a:solidFill>
              </a:rPr>
              <a:t>Remove duplication</a:t>
            </a:r>
          </a:p>
          <a:p>
            <a:pPr marL="457200" indent="-457200">
              <a:buFont typeface="Arial" panose="020B0604020202020204" pitchFamily="34" charset="0"/>
              <a:buChar char="•"/>
            </a:pPr>
            <a:r>
              <a:rPr lang="en-GB" sz="3200" dirty="0">
                <a:solidFill>
                  <a:srgbClr val="000000"/>
                </a:solidFill>
              </a:rPr>
              <a:t>Agree on approximate dates</a:t>
            </a:r>
          </a:p>
          <a:p>
            <a:pPr marL="457200" indent="-457200">
              <a:buFont typeface="Arial" panose="020B0604020202020204" pitchFamily="34" charset="0"/>
              <a:buChar char="•"/>
            </a:pPr>
            <a:r>
              <a:rPr lang="en-GB" sz="3200" dirty="0">
                <a:solidFill>
                  <a:srgbClr val="000000"/>
                </a:solidFill>
              </a:rPr>
              <a:t>Fill in gaps with new post-its</a:t>
            </a:r>
          </a:p>
          <a:p>
            <a:endParaRPr lang="en-GB" sz="3200" dirty="0">
              <a:solidFill>
                <a:srgbClr val="000000"/>
              </a:solidFill>
            </a:endParaRPr>
          </a:p>
          <a:p>
            <a:pPr marL="0" indent="0">
              <a:buNone/>
            </a:pPr>
            <a:endParaRPr lang="en-CA" dirty="0"/>
          </a:p>
        </p:txBody>
      </p:sp>
      <p:sp>
        <p:nvSpPr>
          <p:cNvPr id="4" name="Slide Number Placeholder 3">
            <a:extLst>
              <a:ext uri="{FF2B5EF4-FFF2-40B4-BE49-F238E27FC236}">
                <a16:creationId xmlns:a16="http://schemas.microsoft.com/office/drawing/2014/main" id="{2304EC87-3F04-987C-183C-08061484F17C}"/>
              </a:ext>
            </a:extLst>
          </p:cNvPr>
          <p:cNvSpPr>
            <a:spLocks noGrp="1"/>
          </p:cNvSpPr>
          <p:nvPr>
            <p:ph type="sldNum" sz="quarter" idx="10"/>
          </p:nvPr>
        </p:nvSpPr>
        <p:spPr/>
        <p:txBody>
          <a:bodyPr/>
          <a:lstStyle/>
          <a:p>
            <a:fld id="{246E4F03-9AE7-4954-8E54-3B5137041FEA}" type="slidenum">
              <a:rPr lang="en-US" smtClean="0"/>
              <a:pPr/>
              <a:t>16</a:t>
            </a:fld>
            <a:endParaRPr lang="en-US" dirty="0"/>
          </a:p>
        </p:txBody>
      </p:sp>
      <p:sp>
        <p:nvSpPr>
          <p:cNvPr id="5" name="Rectangle 4">
            <a:extLst>
              <a:ext uri="{FF2B5EF4-FFF2-40B4-BE49-F238E27FC236}">
                <a16:creationId xmlns:a16="http://schemas.microsoft.com/office/drawing/2014/main" id="{CE981A71-EAB8-EA51-4B85-12C4FB0B8919}"/>
              </a:ext>
            </a:extLst>
          </p:cNvPr>
          <p:cNvSpPr/>
          <p:nvPr/>
        </p:nvSpPr>
        <p:spPr>
          <a:xfrm>
            <a:off x="1143000" y="342878"/>
            <a:ext cx="7543800" cy="423091"/>
          </a:xfrm>
          <a:prstGeom prst="rect">
            <a:avLst/>
          </a:pr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400" kern="1200" dirty="0">
                <a:latin typeface="Roboto Cn"/>
              </a:rPr>
              <a:t>Step 2 : 	</a:t>
            </a:r>
            <a:r>
              <a:rPr lang="en-US" sz="2400" b="1" kern="1200" dirty="0">
                <a:latin typeface="Roboto Cn"/>
              </a:rPr>
              <a:t>What happened during the response?</a:t>
            </a:r>
            <a:r>
              <a:rPr lang="en-AU" sz="2400" b="1" kern="1200" dirty="0">
                <a:latin typeface="Roboto Cn"/>
              </a:rPr>
              <a:t> </a:t>
            </a:r>
            <a:endParaRPr lang="en-US" sz="2400" kern="1200" dirty="0">
              <a:latin typeface="Roboto Cn"/>
            </a:endParaRPr>
          </a:p>
        </p:txBody>
      </p:sp>
      <p:pic>
        <p:nvPicPr>
          <p:cNvPr id="6" name="Picture 5">
            <a:extLst>
              <a:ext uri="{FF2B5EF4-FFF2-40B4-BE49-F238E27FC236}">
                <a16:creationId xmlns:a16="http://schemas.microsoft.com/office/drawing/2014/main" id="{5B3F6EBD-DA70-111C-2DBF-06329607D9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367" y="209550"/>
            <a:ext cx="740873" cy="733700"/>
          </a:xfrm>
          <a:prstGeom prst="rect">
            <a:avLst/>
          </a:prstGeom>
          <a:effectLst/>
        </p:spPr>
      </p:pic>
      <p:pic>
        <p:nvPicPr>
          <p:cNvPr id="7" name="Picture 3">
            <a:extLst>
              <a:ext uri="{FF2B5EF4-FFF2-40B4-BE49-F238E27FC236}">
                <a16:creationId xmlns:a16="http://schemas.microsoft.com/office/drawing/2014/main" id="{CB9C2047-F313-48F9-63B2-8AD87F3E66BF}"/>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14000" contrast="4000"/>
                    </a14:imgEffect>
                  </a14:imgLayer>
                </a14:imgProps>
              </a:ext>
              <a:ext uri="{28A0092B-C50C-407E-A947-70E740481C1C}">
                <a14:useLocalDpi xmlns:a14="http://schemas.microsoft.com/office/drawing/2010/main"/>
              </a:ext>
            </a:extLst>
          </a:blip>
          <a:srcRect/>
          <a:stretch>
            <a:fillRect/>
          </a:stretch>
        </p:blipFill>
        <p:spPr bwMode="auto">
          <a:xfrm>
            <a:off x="4648200" y="1285523"/>
            <a:ext cx="3759741" cy="25724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526501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4B49C3-26C9-71EA-337A-71364F2D1B07}"/>
              </a:ext>
            </a:extLst>
          </p:cNvPr>
          <p:cNvSpPr>
            <a:spLocks noGrp="1"/>
          </p:cNvSpPr>
          <p:nvPr>
            <p:ph idx="1"/>
          </p:nvPr>
        </p:nvSpPr>
        <p:spPr>
          <a:xfrm>
            <a:off x="181367" y="1047751"/>
            <a:ext cx="8229600" cy="1524000"/>
          </a:xfrm>
        </p:spPr>
        <p:txBody>
          <a:bodyPr>
            <a:normAutofit/>
          </a:bodyPr>
          <a:lstStyle/>
          <a:p>
            <a:pPr marL="0" indent="0">
              <a:buNone/>
            </a:pPr>
            <a:r>
              <a:rPr lang="en-GB" sz="1800" b="1" dirty="0">
                <a:solidFill>
                  <a:schemeClr val="tx1"/>
                </a:solidFill>
              </a:rPr>
              <a:t>Timeline Overview</a:t>
            </a:r>
          </a:p>
          <a:p>
            <a:pPr marL="0" indent="0">
              <a:buNone/>
            </a:pPr>
            <a:r>
              <a:rPr lang="en-GB" sz="1800" b="1" dirty="0">
                <a:solidFill>
                  <a:schemeClr val="tx1"/>
                </a:solidFill>
              </a:rPr>
              <a:t>Duration: </a:t>
            </a:r>
            <a:r>
              <a:rPr lang="en-GB" sz="1800" dirty="0">
                <a:solidFill>
                  <a:schemeClr val="tx1"/>
                </a:solidFill>
              </a:rPr>
              <a:t>20 min</a:t>
            </a:r>
          </a:p>
          <a:p>
            <a:endParaRPr lang="en-GB" sz="400" b="1" u="sng" dirty="0">
              <a:solidFill>
                <a:schemeClr val="tx1"/>
              </a:solidFill>
            </a:endParaRPr>
          </a:p>
          <a:p>
            <a:pPr marL="357188" indent="-357188">
              <a:buFontTx/>
              <a:buChar char="-"/>
              <a:tabLst>
                <a:tab pos="357188" algn="l"/>
              </a:tabLst>
            </a:pPr>
            <a:r>
              <a:rPr lang="en-US" sz="1800" b="1" dirty="0">
                <a:solidFill>
                  <a:schemeClr val="tx1"/>
                </a:solidFill>
              </a:rPr>
              <a:t>Identify spokesperson to walk through timeline</a:t>
            </a:r>
          </a:p>
          <a:p>
            <a:pPr marL="357188" indent="-357188">
              <a:buFontTx/>
              <a:buChar char="-"/>
              <a:tabLst>
                <a:tab pos="357188" algn="l"/>
              </a:tabLst>
            </a:pPr>
            <a:r>
              <a:rPr lang="en-US" sz="1800" b="1" dirty="0">
                <a:solidFill>
                  <a:schemeClr val="tx1"/>
                </a:solidFill>
              </a:rPr>
              <a:t>Fill in any missing activities</a:t>
            </a:r>
            <a:endParaRPr lang="en-GB" sz="1800" dirty="0">
              <a:solidFill>
                <a:schemeClr val="tx1"/>
              </a:solidFill>
            </a:endParaRPr>
          </a:p>
          <a:p>
            <a:pPr marL="0" indent="0">
              <a:buNone/>
            </a:pPr>
            <a:endParaRPr lang="en-CA" dirty="0"/>
          </a:p>
        </p:txBody>
      </p:sp>
      <p:sp>
        <p:nvSpPr>
          <p:cNvPr id="4" name="Slide Number Placeholder 3">
            <a:extLst>
              <a:ext uri="{FF2B5EF4-FFF2-40B4-BE49-F238E27FC236}">
                <a16:creationId xmlns:a16="http://schemas.microsoft.com/office/drawing/2014/main" id="{1A982C34-C2C9-4B55-098B-5B709F8FC392}"/>
              </a:ext>
            </a:extLst>
          </p:cNvPr>
          <p:cNvSpPr>
            <a:spLocks noGrp="1"/>
          </p:cNvSpPr>
          <p:nvPr>
            <p:ph type="sldNum" sz="quarter" idx="10"/>
          </p:nvPr>
        </p:nvSpPr>
        <p:spPr/>
        <p:txBody>
          <a:bodyPr/>
          <a:lstStyle/>
          <a:p>
            <a:fld id="{246E4F03-9AE7-4954-8E54-3B5137041FEA}" type="slidenum">
              <a:rPr lang="en-US" smtClean="0"/>
              <a:pPr/>
              <a:t>17</a:t>
            </a:fld>
            <a:endParaRPr lang="en-US" dirty="0"/>
          </a:p>
        </p:txBody>
      </p:sp>
      <p:sp>
        <p:nvSpPr>
          <p:cNvPr id="5" name="Rectangle 4">
            <a:extLst>
              <a:ext uri="{FF2B5EF4-FFF2-40B4-BE49-F238E27FC236}">
                <a16:creationId xmlns:a16="http://schemas.microsoft.com/office/drawing/2014/main" id="{C489C64F-5E7A-BCC4-ADEF-FFD48AA9D314}"/>
              </a:ext>
            </a:extLst>
          </p:cNvPr>
          <p:cNvSpPr/>
          <p:nvPr/>
        </p:nvSpPr>
        <p:spPr>
          <a:xfrm>
            <a:off x="1143000" y="342878"/>
            <a:ext cx="7543800" cy="423091"/>
          </a:xfrm>
          <a:prstGeom prst="rect">
            <a:avLst/>
          </a:pr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400" kern="1200" dirty="0">
                <a:latin typeface="Roboto Cn"/>
              </a:rPr>
              <a:t>Step 2 : 	</a:t>
            </a:r>
            <a:r>
              <a:rPr lang="en-US" sz="2400" b="1" kern="1200" dirty="0">
                <a:latin typeface="Roboto Cn"/>
              </a:rPr>
              <a:t>What happened during the response?</a:t>
            </a:r>
            <a:r>
              <a:rPr lang="en-AU" sz="2400" b="1" kern="1200" dirty="0">
                <a:latin typeface="Roboto Cn"/>
              </a:rPr>
              <a:t> </a:t>
            </a:r>
            <a:endParaRPr lang="en-US" sz="2400" kern="1200" dirty="0">
              <a:latin typeface="Roboto Cn"/>
            </a:endParaRPr>
          </a:p>
        </p:txBody>
      </p:sp>
      <p:pic>
        <p:nvPicPr>
          <p:cNvPr id="6" name="Picture 5">
            <a:extLst>
              <a:ext uri="{FF2B5EF4-FFF2-40B4-BE49-F238E27FC236}">
                <a16:creationId xmlns:a16="http://schemas.microsoft.com/office/drawing/2014/main" id="{549E18DC-F86A-6DAE-E071-873B43AE87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367" y="209550"/>
            <a:ext cx="740873" cy="733700"/>
          </a:xfrm>
          <a:prstGeom prst="rect">
            <a:avLst/>
          </a:prstGeom>
          <a:effectLst/>
        </p:spPr>
      </p:pic>
      <p:pic>
        <p:nvPicPr>
          <p:cNvPr id="7" name="Picture 2">
            <a:extLst>
              <a:ext uri="{FF2B5EF4-FFF2-40B4-BE49-F238E27FC236}">
                <a16:creationId xmlns:a16="http://schemas.microsoft.com/office/drawing/2014/main" id="{DA49BB6C-FD57-833A-3812-63028FDD098C}"/>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l="663" t="-4797" r="-663" b="40425"/>
          <a:stretch/>
        </p:blipFill>
        <p:spPr bwMode="auto">
          <a:xfrm>
            <a:off x="149147" y="2689440"/>
            <a:ext cx="4422853" cy="176101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8" name="Tableau 4">
            <a:extLst>
              <a:ext uri="{FF2B5EF4-FFF2-40B4-BE49-F238E27FC236}">
                <a16:creationId xmlns:a16="http://schemas.microsoft.com/office/drawing/2014/main" id="{94FF9EAB-D3BA-280B-4F43-DC02D3BC43B5}"/>
              </a:ext>
            </a:extLst>
          </p:cNvPr>
          <p:cNvGraphicFramePr>
            <a:graphicFrameLocks noGrp="1"/>
          </p:cNvGraphicFramePr>
          <p:nvPr>
            <p:extLst>
              <p:ext uri="{D42A27DB-BD31-4B8C-83A1-F6EECF244321}">
                <p14:modId xmlns:p14="http://schemas.microsoft.com/office/powerpoint/2010/main" val="260925313"/>
              </p:ext>
            </p:extLst>
          </p:nvPr>
        </p:nvGraphicFramePr>
        <p:xfrm>
          <a:off x="5113816" y="2388673"/>
          <a:ext cx="3863452" cy="2069540"/>
        </p:xfrm>
        <a:graphic>
          <a:graphicData uri="http://schemas.openxmlformats.org/drawingml/2006/table">
            <a:tbl>
              <a:tblPr firstRow="1" bandRow="1">
                <a:effectLst>
                  <a:outerShdw blurRad="50800" dist="38100" dir="2700000" algn="tl" rotWithShape="0">
                    <a:prstClr val="black">
                      <a:alpha val="40000"/>
                    </a:prstClr>
                  </a:outerShdw>
                </a:effectLst>
                <a:tableStyleId>{0660B408-B3CF-4A94-85FC-2B1E0A45F4A2}</a:tableStyleId>
              </a:tblPr>
              <a:tblGrid>
                <a:gridCol w="3863452">
                  <a:extLst>
                    <a:ext uri="{9D8B030D-6E8A-4147-A177-3AD203B41FA5}">
                      <a16:colId xmlns:a16="http://schemas.microsoft.com/office/drawing/2014/main" val="883489500"/>
                    </a:ext>
                  </a:extLst>
                </a:gridCol>
              </a:tblGrid>
              <a:tr h="464873">
                <a:tc>
                  <a:txBody>
                    <a:bodyPr/>
                    <a:lstStyle/>
                    <a:p>
                      <a:r>
                        <a:rPr lang="fr-FR" sz="2400" b="1" kern="1200" dirty="0">
                          <a:solidFill>
                            <a:schemeClr val="tx1"/>
                          </a:solidFill>
                          <a:effectLst/>
                          <a:latin typeface="+mn-lt"/>
                          <a:ea typeface="Roboto" pitchFamily="2" charset="0"/>
                          <a:cs typeface="Arial" panose="020B0604020202020204" pitchFamily="34" charset="0"/>
                        </a:rPr>
                        <a:t>4 TIMELINESS METRICS</a:t>
                      </a:r>
                      <a:endParaRPr lang="en-GB" sz="2400" b="1" kern="1200" dirty="0">
                        <a:solidFill>
                          <a:schemeClr val="tx1"/>
                        </a:solidFill>
                        <a:effectLst/>
                        <a:latin typeface="+mn-lt"/>
                        <a:ea typeface="Roboto" pitchFamily="2" charset="0"/>
                        <a:cs typeface="Arial" panose="020B0604020202020204" pitchFamily="34" charset="0"/>
                      </a:endParaRPr>
                    </a:p>
                  </a:txBody>
                  <a:tcPr anchor="ctr">
                    <a:solidFill>
                      <a:srgbClr val="FFC000"/>
                    </a:solidFill>
                  </a:tcPr>
                </a:tc>
                <a:extLst>
                  <a:ext uri="{0D108BD9-81ED-4DB2-BD59-A6C34878D82A}">
                    <a16:rowId xmlns:a16="http://schemas.microsoft.com/office/drawing/2014/main" val="1895355495"/>
                  </a:ext>
                </a:extLst>
              </a:tr>
              <a:tr h="349902">
                <a:tc>
                  <a:txBody>
                    <a:bodyPr/>
                    <a:lstStyle/>
                    <a:p>
                      <a:r>
                        <a:rPr lang="fr-FR" sz="2000" b="1" kern="1200" dirty="0">
                          <a:effectLst/>
                          <a:latin typeface="+mn-lt"/>
                          <a:ea typeface="Roboto" pitchFamily="2" charset="0"/>
                        </a:rPr>
                        <a:t>Time to detection </a:t>
                      </a:r>
                    </a:p>
                  </a:txBody>
                  <a:tcPr marL="91428" marR="91428" marT="45714" marB="45714" anchor="ctr"/>
                </a:tc>
                <a:extLst>
                  <a:ext uri="{0D108BD9-81ED-4DB2-BD59-A6C34878D82A}">
                    <a16:rowId xmlns:a16="http://schemas.microsoft.com/office/drawing/2014/main" val="2968621886"/>
                  </a:ext>
                </a:extLst>
              </a:tr>
              <a:tr h="3892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a:effectLst/>
                          <a:latin typeface="+mn-lt"/>
                          <a:ea typeface="Roboto" pitchFamily="2" charset="0"/>
                        </a:rPr>
                        <a:t>Time to</a:t>
                      </a:r>
                      <a:r>
                        <a:rPr lang="en-CA" sz="2000" b="1" kern="1200" dirty="0">
                          <a:effectLst/>
                          <a:latin typeface="+mn-lt"/>
                          <a:ea typeface="Roboto" pitchFamily="2" charset="0"/>
                        </a:rPr>
                        <a:t> LEMO activation</a:t>
                      </a:r>
                      <a:endParaRPr lang="en-GB" sz="2000" b="1" kern="1200" dirty="0">
                        <a:solidFill>
                          <a:schemeClr val="bg1"/>
                        </a:solidFill>
                        <a:effectLst/>
                        <a:latin typeface="+mn-lt"/>
                        <a:ea typeface="Roboto" pitchFamily="2" charset="0"/>
                        <a:cs typeface="+mn-cs"/>
                      </a:endParaRPr>
                    </a:p>
                  </a:txBody>
                  <a:tcPr marL="91428" marR="91428" marT="45714" marB="45714" anchor="ctr"/>
                </a:tc>
                <a:extLst>
                  <a:ext uri="{0D108BD9-81ED-4DB2-BD59-A6C34878D82A}">
                    <a16:rowId xmlns:a16="http://schemas.microsoft.com/office/drawing/2014/main" val="152982587"/>
                  </a:ext>
                </a:extLst>
              </a:tr>
              <a:tr h="3699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kern="1200" dirty="0">
                          <a:effectLst/>
                          <a:latin typeface="+mn-lt"/>
                          <a:ea typeface="Roboto" pitchFamily="2" charset="0"/>
                        </a:rPr>
                        <a:t>Time to </a:t>
                      </a:r>
                      <a:r>
                        <a:rPr lang="en-CA" sz="2000" b="1" kern="1200" dirty="0">
                          <a:effectLst/>
                          <a:latin typeface="+mn-lt"/>
                          <a:ea typeface="Roboto" pitchFamily="2" charset="0"/>
                        </a:rPr>
                        <a:t>inform residents</a:t>
                      </a:r>
                      <a:endParaRPr lang="en-GB" sz="2000" b="1" kern="1200" dirty="0">
                        <a:solidFill>
                          <a:schemeClr val="bg1"/>
                        </a:solidFill>
                        <a:effectLst/>
                        <a:latin typeface="+mn-lt"/>
                        <a:ea typeface="Roboto" pitchFamily="2" charset="0"/>
                        <a:cs typeface="+mn-cs"/>
                      </a:endParaRPr>
                    </a:p>
                  </a:txBody>
                  <a:tcPr marL="91428" marR="91428" marT="45714" marB="45714" anchor="ctr"/>
                </a:tc>
                <a:extLst>
                  <a:ext uri="{0D108BD9-81ED-4DB2-BD59-A6C34878D82A}">
                    <a16:rowId xmlns:a16="http://schemas.microsoft.com/office/drawing/2014/main" val="4109447744"/>
                  </a:ext>
                </a:extLst>
              </a:tr>
              <a:tr h="415983">
                <a:tc>
                  <a:txBody>
                    <a:bodyPr/>
                    <a:lstStyle/>
                    <a:p>
                      <a:r>
                        <a:rPr lang="fr-FR" sz="2000" b="1" kern="1200" dirty="0">
                          <a:effectLst/>
                          <a:latin typeface="+mn-lt"/>
                          <a:ea typeface="Roboto" pitchFamily="2" charset="0"/>
                        </a:rPr>
                        <a:t>Time to response</a:t>
                      </a:r>
                      <a:endParaRPr lang="en-GB" sz="2000" b="1" kern="1200" dirty="0">
                        <a:solidFill>
                          <a:schemeClr val="bg1"/>
                        </a:solidFill>
                        <a:effectLst/>
                        <a:latin typeface="+mn-lt"/>
                        <a:ea typeface="Roboto" pitchFamily="2" charset="0"/>
                        <a:cs typeface="+mn-cs"/>
                      </a:endParaRPr>
                    </a:p>
                  </a:txBody>
                  <a:tcPr marL="91428" marR="91428" marT="45714" marB="45714" anchor="ctr"/>
                </a:tc>
                <a:extLst>
                  <a:ext uri="{0D108BD9-81ED-4DB2-BD59-A6C34878D82A}">
                    <a16:rowId xmlns:a16="http://schemas.microsoft.com/office/drawing/2014/main" val="3066403665"/>
                  </a:ext>
                </a:extLst>
              </a:tr>
            </a:tbl>
          </a:graphicData>
        </a:graphic>
      </p:graphicFrame>
      <p:sp>
        <p:nvSpPr>
          <p:cNvPr id="9" name="Arrow: Striped Right 8">
            <a:extLst>
              <a:ext uri="{FF2B5EF4-FFF2-40B4-BE49-F238E27FC236}">
                <a16:creationId xmlns:a16="http://schemas.microsoft.com/office/drawing/2014/main" id="{1A96E9EA-5A82-219D-911F-1C887676A1FA}"/>
              </a:ext>
            </a:extLst>
          </p:cNvPr>
          <p:cNvSpPr/>
          <p:nvPr/>
        </p:nvSpPr>
        <p:spPr>
          <a:xfrm>
            <a:off x="3485832" y="3369651"/>
            <a:ext cx="1636776" cy="652252"/>
          </a:xfrm>
          <a:prstGeom prst="stripedRightArrow">
            <a:avLst/>
          </a:prstGeom>
          <a:solidFill>
            <a:srgbClr val="FFC000"/>
          </a:solidFill>
          <a:ln>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6149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69B91C-6AE1-676C-9AA7-F5F5F14839DC}"/>
              </a:ext>
            </a:extLst>
          </p:cNvPr>
          <p:cNvSpPr>
            <a:spLocks noGrp="1"/>
          </p:cNvSpPr>
          <p:nvPr>
            <p:ph type="sldNum" sz="quarter" idx="10"/>
          </p:nvPr>
        </p:nvSpPr>
        <p:spPr/>
        <p:txBody>
          <a:bodyPr/>
          <a:lstStyle/>
          <a:p>
            <a:fld id="{246E4F03-9AE7-4954-8E54-3B5137041FEA}" type="slidenum">
              <a:rPr lang="en-US" smtClean="0"/>
              <a:pPr/>
              <a:t>18</a:t>
            </a:fld>
            <a:endParaRPr lang="en-US" dirty="0"/>
          </a:p>
        </p:txBody>
      </p:sp>
      <p:pic>
        <p:nvPicPr>
          <p:cNvPr id="5" name="Picture 4">
            <a:extLst>
              <a:ext uri="{FF2B5EF4-FFF2-40B4-BE49-F238E27FC236}">
                <a16:creationId xmlns:a16="http://schemas.microsoft.com/office/drawing/2014/main" id="{F0E5CF4E-8DA4-71F0-3EA0-2F5381B314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88995"/>
            <a:ext cx="720827" cy="759505"/>
          </a:xfrm>
          <a:prstGeom prst="rect">
            <a:avLst/>
          </a:prstGeom>
          <a:effectLst/>
        </p:spPr>
      </p:pic>
      <p:sp>
        <p:nvSpPr>
          <p:cNvPr id="7" name="Rectangle 6">
            <a:extLst>
              <a:ext uri="{FF2B5EF4-FFF2-40B4-BE49-F238E27FC236}">
                <a16:creationId xmlns:a16="http://schemas.microsoft.com/office/drawing/2014/main" id="{F2ECB102-1C68-DD6D-5E3B-537A12CC5F9C}"/>
              </a:ext>
            </a:extLst>
          </p:cNvPr>
          <p:cNvSpPr/>
          <p:nvPr/>
        </p:nvSpPr>
        <p:spPr>
          <a:xfrm>
            <a:off x="1143000" y="302339"/>
            <a:ext cx="7315201" cy="542113"/>
          </a:xfrm>
          <a:prstGeom prst="rect">
            <a:avLst/>
          </a:prstGeom>
          <a:solidFill>
            <a:srgbClr val="FD880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000" kern="1200" dirty="0">
                <a:latin typeface="Roboto Cn"/>
              </a:rPr>
              <a:t>Step 3 : 	</a:t>
            </a:r>
            <a:r>
              <a:rPr lang="en-US" sz="2000" b="1" kern="1200" dirty="0">
                <a:latin typeface="Roboto Cn"/>
              </a:rPr>
              <a:t>What went well? What went less well? Why?</a:t>
            </a:r>
          </a:p>
        </p:txBody>
      </p:sp>
      <p:sp>
        <p:nvSpPr>
          <p:cNvPr id="8" name="Callout: Down Arrow 7">
            <a:extLst>
              <a:ext uri="{FF2B5EF4-FFF2-40B4-BE49-F238E27FC236}">
                <a16:creationId xmlns:a16="http://schemas.microsoft.com/office/drawing/2014/main" id="{FDE87F2E-8E0D-0271-EFB4-14237F4B0C76}"/>
              </a:ext>
            </a:extLst>
          </p:cNvPr>
          <p:cNvSpPr/>
          <p:nvPr/>
        </p:nvSpPr>
        <p:spPr>
          <a:xfrm>
            <a:off x="192993" y="1123950"/>
            <a:ext cx="3016488" cy="1932710"/>
          </a:xfrm>
          <a:prstGeom prst="downArrowCallout">
            <a:avLst>
              <a:gd name="adj1" fmla="val 22849"/>
              <a:gd name="adj2" fmla="val 19624"/>
              <a:gd name="adj3" fmla="val 12455"/>
              <a:gd name="adj4" fmla="val 64977"/>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AA80EA9-C8F8-E1DC-4AEC-3FBAD55496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227998"/>
            <a:ext cx="1072859" cy="1130426"/>
          </a:xfrm>
          <a:prstGeom prst="rect">
            <a:avLst/>
          </a:prstGeom>
          <a:effectLst/>
        </p:spPr>
      </p:pic>
      <p:pic>
        <p:nvPicPr>
          <p:cNvPr id="10" name="Picture 9">
            <a:extLst>
              <a:ext uri="{FF2B5EF4-FFF2-40B4-BE49-F238E27FC236}">
                <a16:creationId xmlns:a16="http://schemas.microsoft.com/office/drawing/2014/main" id="{D1DFC417-2EA1-1F76-B321-96117A53AE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200" y="1227998"/>
            <a:ext cx="1072858" cy="1125193"/>
          </a:xfrm>
          <a:prstGeom prst="rect">
            <a:avLst/>
          </a:prstGeom>
          <a:effectLst/>
        </p:spPr>
      </p:pic>
      <p:grpSp>
        <p:nvGrpSpPr>
          <p:cNvPr id="12" name="Group 11">
            <a:extLst>
              <a:ext uri="{FF2B5EF4-FFF2-40B4-BE49-F238E27FC236}">
                <a16:creationId xmlns:a16="http://schemas.microsoft.com/office/drawing/2014/main" id="{225A90F1-28B1-88EE-B4F7-BBF289F43BAD}"/>
              </a:ext>
            </a:extLst>
          </p:cNvPr>
          <p:cNvGrpSpPr/>
          <p:nvPr/>
        </p:nvGrpSpPr>
        <p:grpSpPr>
          <a:xfrm>
            <a:off x="594875" y="3006576"/>
            <a:ext cx="870614" cy="851761"/>
            <a:chOff x="805923" y="4129471"/>
            <a:chExt cx="1105273" cy="1105273"/>
          </a:xfrm>
          <a:solidFill>
            <a:srgbClr val="92D050"/>
          </a:solidFill>
          <a:effectLst>
            <a:outerShdw blurRad="76200" dist="76200" dir="2700000" algn="tl" rotWithShape="0">
              <a:prstClr val="black">
                <a:alpha val="48000"/>
              </a:prstClr>
            </a:outerShdw>
          </a:effectLst>
        </p:grpSpPr>
        <p:pic>
          <p:nvPicPr>
            <p:cNvPr id="13" name="Graphic 12" descr="Single gear">
              <a:extLst>
                <a:ext uri="{FF2B5EF4-FFF2-40B4-BE49-F238E27FC236}">
                  <a16:creationId xmlns:a16="http://schemas.microsoft.com/office/drawing/2014/main" id="{CE54FCDE-62D3-6DEE-E364-DC75CBCD25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05923" y="4129471"/>
              <a:ext cx="1105273" cy="1105273"/>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14" name="Plus Sign 13">
              <a:extLst>
                <a:ext uri="{FF2B5EF4-FFF2-40B4-BE49-F238E27FC236}">
                  <a16:creationId xmlns:a16="http://schemas.microsoft.com/office/drawing/2014/main" id="{867949CB-A45B-9D67-0C58-853871B38A25}"/>
                </a:ext>
              </a:extLst>
            </p:cNvPr>
            <p:cNvSpPr/>
            <p:nvPr/>
          </p:nvSpPr>
          <p:spPr>
            <a:xfrm>
              <a:off x="1136802" y="4480470"/>
              <a:ext cx="443515" cy="403273"/>
            </a:xfrm>
            <a:prstGeom prst="mathPlus">
              <a:avLst>
                <a:gd name="adj1" fmla="val 1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1DBEC534-E5F0-8C36-221B-AB1877291F94}"/>
              </a:ext>
            </a:extLst>
          </p:cNvPr>
          <p:cNvSpPr txBox="1"/>
          <p:nvPr/>
        </p:nvSpPr>
        <p:spPr>
          <a:xfrm flipH="1">
            <a:off x="1600997" y="3232110"/>
            <a:ext cx="2463888" cy="1261884"/>
          </a:xfrm>
          <a:prstGeom prst="rect">
            <a:avLst/>
          </a:prstGeom>
          <a:noFill/>
        </p:spPr>
        <p:txBody>
          <a:bodyPr wrap="square" rtlCol="0">
            <a:spAutoFit/>
          </a:bodyPr>
          <a:lstStyle/>
          <a:p>
            <a:r>
              <a:rPr lang="en-GB" sz="2000" b="1" dirty="0">
                <a:ea typeface="Roboto" pitchFamily="2" charset="0"/>
              </a:rPr>
              <a:t>STRENGTHS</a:t>
            </a:r>
          </a:p>
          <a:p>
            <a:r>
              <a:rPr lang="en-GB" sz="2000" b="1" dirty="0">
                <a:ea typeface="Roboto" pitchFamily="2" charset="0"/>
              </a:rPr>
              <a:t>          &amp;</a:t>
            </a:r>
          </a:p>
          <a:p>
            <a:r>
              <a:rPr lang="en-GB" sz="2000" b="1" dirty="0">
                <a:ea typeface="Roboto" pitchFamily="2" charset="0"/>
              </a:rPr>
              <a:t>CHALLENGES</a:t>
            </a:r>
          </a:p>
          <a:p>
            <a:r>
              <a:rPr lang="en-GB" sz="1600" b="1" i="1" dirty="0">
                <a:ea typeface="Roboto" pitchFamily="2" charset="0"/>
              </a:rPr>
              <a:t>of the response</a:t>
            </a:r>
            <a:endParaRPr lang="en-US" sz="1200" b="1" i="1" dirty="0">
              <a:ea typeface="Roboto" pitchFamily="2" charset="0"/>
            </a:endParaRPr>
          </a:p>
        </p:txBody>
      </p:sp>
      <p:grpSp>
        <p:nvGrpSpPr>
          <p:cNvPr id="16" name="Group 15">
            <a:extLst>
              <a:ext uri="{FF2B5EF4-FFF2-40B4-BE49-F238E27FC236}">
                <a16:creationId xmlns:a16="http://schemas.microsoft.com/office/drawing/2014/main" id="{E4F0658D-B9E3-0581-711E-F7D7C437BF5B}"/>
              </a:ext>
            </a:extLst>
          </p:cNvPr>
          <p:cNvGrpSpPr/>
          <p:nvPr/>
        </p:nvGrpSpPr>
        <p:grpSpPr>
          <a:xfrm>
            <a:off x="3206550" y="3593669"/>
            <a:ext cx="870614" cy="851761"/>
            <a:chOff x="4763772" y="5448504"/>
            <a:chExt cx="1102846" cy="1102846"/>
          </a:xfrm>
          <a:effectLst>
            <a:outerShdw blurRad="76200" dist="76200" dir="2700000" algn="tl" rotWithShape="0">
              <a:prstClr val="black">
                <a:alpha val="48000"/>
              </a:prstClr>
            </a:outerShdw>
          </a:effectLst>
        </p:grpSpPr>
        <p:pic>
          <p:nvPicPr>
            <p:cNvPr id="17" name="Graphic 16" descr="Single gear">
              <a:extLst>
                <a:ext uri="{FF2B5EF4-FFF2-40B4-BE49-F238E27FC236}">
                  <a16:creationId xmlns:a16="http://schemas.microsoft.com/office/drawing/2014/main" id="{B0B52EFA-0019-D104-CDDA-75C13BF5928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0173410">
              <a:off x="4763772" y="5448504"/>
              <a:ext cx="1102846" cy="1102846"/>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18" name="Minus Sign 17">
              <a:extLst>
                <a:ext uri="{FF2B5EF4-FFF2-40B4-BE49-F238E27FC236}">
                  <a16:creationId xmlns:a16="http://schemas.microsoft.com/office/drawing/2014/main" id="{4398F4E7-6A0B-7A6B-F57D-D3C0DD9884DA}"/>
                </a:ext>
              </a:extLst>
            </p:cNvPr>
            <p:cNvSpPr/>
            <p:nvPr/>
          </p:nvSpPr>
          <p:spPr>
            <a:xfrm>
              <a:off x="5093925" y="5769162"/>
              <a:ext cx="442541" cy="461530"/>
            </a:xfrm>
            <a:prstGeom prst="mathMinus">
              <a:avLst>
                <a:gd name="adj1" fmla="val 1725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AF6004F1-E702-7132-C755-4FDB44296C22}"/>
              </a:ext>
            </a:extLst>
          </p:cNvPr>
          <p:cNvGrpSpPr/>
          <p:nvPr/>
        </p:nvGrpSpPr>
        <p:grpSpPr>
          <a:xfrm>
            <a:off x="3209481" y="2431224"/>
            <a:ext cx="5949440" cy="1706470"/>
            <a:chOff x="5746486" y="4106286"/>
            <a:chExt cx="5949440" cy="1706470"/>
          </a:xfrm>
        </p:grpSpPr>
        <p:sp>
          <p:nvSpPr>
            <p:cNvPr id="20" name="Arrow: Right 19">
              <a:extLst>
                <a:ext uri="{FF2B5EF4-FFF2-40B4-BE49-F238E27FC236}">
                  <a16:creationId xmlns:a16="http://schemas.microsoft.com/office/drawing/2014/main" id="{64E70621-BF7F-DC70-35C9-49114183D413}"/>
                </a:ext>
              </a:extLst>
            </p:cNvPr>
            <p:cNvSpPr/>
            <p:nvPr/>
          </p:nvSpPr>
          <p:spPr>
            <a:xfrm>
              <a:off x="5746486" y="4517983"/>
              <a:ext cx="1453878" cy="936083"/>
            </a:xfrm>
            <a:prstGeom prst="rightArrow">
              <a:avLst/>
            </a:prstGeom>
            <a:solidFill>
              <a:srgbClr val="FD880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Single gear">
              <a:extLst>
                <a:ext uri="{FF2B5EF4-FFF2-40B4-BE49-F238E27FC236}">
                  <a16:creationId xmlns:a16="http://schemas.microsoft.com/office/drawing/2014/main" id="{67C79D18-A3C4-4741-1C2A-5E2B87EE1FE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323157">
              <a:off x="7157401" y="4106286"/>
              <a:ext cx="1706471" cy="1706470"/>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22" name="Freeform: Shape 21">
              <a:extLst>
                <a:ext uri="{FF2B5EF4-FFF2-40B4-BE49-F238E27FC236}">
                  <a16:creationId xmlns:a16="http://schemas.microsoft.com/office/drawing/2014/main" id="{669F0E85-3DCF-53D8-4A37-265A9C1CDB21}"/>
                </a:ext>
              </a:extLst>
            </p:cNvPr>
            <p:cNvSpPr/>
            <p:nvPr/>
          </p:nvSpPr>
          <p:spPr>
            <a:xfrm>
              <a:off x="7795524" y="4621340"/>
              <a:ext cx="430224" cy="661579"/>
            </a:xfrm>
            <a:custGeom>
              <a:avLst/>
              <a:gdLst>
                <a:gd name="connsiteX0" fmla="*/ 1155668 w 2395947"/>
                <a:gd name="connsiteY0" fmla="*/ 3192771 h 3684377"/>
                <a:gd name="connsiteX1" fmla="*/ 1401471 w 2395947"/>
                <a:gd name="connsiteY1" fmla="*/ 3438574 h 3684377"/>
                <a:gd name="connsiteX2" fmla="*/ 1155668 w 2395947"/>
                <a:gd name="connsiteY2" fmla="*/ 3684377 h 3684377"/>
                <a:gd name="connsiteX3" fmla="*/ 909865 w 2395947"/>
                <a:gd name="connsiteY3" fmla="*/ 3438574 h 3684377"/>
                <a:gd name="connsiteX4" fmla="*/ 1155668 w 2395947"/>
                <a:gd name="connsiteY4" fmla="*/ 3192771 h 3684377"/>
                <a:gd name="connsiteX5" fmla="*/ 1209063 w 2395947"/>
                <a:gd name="connsiteY5" fmla="*/ 51 h 3684377"/>
                <a:gd name="connsiteX6" fmla="*/ 2052885 w 2395947"/>
                <a:gd name="connsiteY6" fmla="*/ 358780 h 3684377"/>
                <a:gd name="connsiteX7" fmla="*/ 2052884 w 2395947"/>
                <a:gd name="connsiteY7" fmla="*/ 358781 h 3684377"/>
                <a:gd name="connsiteX8" fmla="*/ 2037166 w 2395947"/>
                <a:gd name="connsiteY8" fmla="*/ 2052936 h 3684377"/>
                <a:gd name="connsiteX9" fmla="*/ 1817316 w 2395947"/>
                <a:gd name="connsiteY9" fmla="*/ 2268744 h 3684377"/>
                <a:gd name="connsiteX10" fmla="*/ 1817316 w 2395947"/>
                <a:gd name="connsiteY10" fmla="*/ 2283179 h 3684377"/>
                <a:gd name="connsiteX11" fmla="*/ 1807819 w 2395947"/>
                <a:gd name="connsiteY11" fmla="*/ 2288334 h 3684377"/>
                <a:gd name="connsiteX12" fmla="*/ 1760070 w 2395947"/>
                <a:gd name="connsiteY12" fmla="*/ 2324938 h 3684377"/>
                <a:gd name="connsiteX13" fmla="*/ 1673943 w 2395947"/>
                <a:gd name="connsiteY13" fmla="*/ 2409482 h 3684377"/>
                <a:gd name="connsiteX14" fmla="*/ 1673943 w 2395947"/>
                <a:gd name="connsiteY14" fmla="*/ 2400482 h 3684377"/>
                <a:gd name="connsiteX15" fmla="*/ 1646226 w 2395947"/>
                <a:gd name="connsiteY15" fmla="*/ 2427546 h 3684377"/>
                <a:gd name="connsiteX16" fmla="*/ 1655540 w 2395947"/>
                <a:gd name="connsiteY16" fmla="*/ 2427546 h 3684377"/>
                <a:gd name="connsiteX17" fmla="*/ 1604375 w 2395947"/>
                <a:gd name="connsiteY17" fmla="*/ 2477770 h 3684377"/>
                <a:gd name="connsiteX18" fmla="*/ 1569740 w 2395947"/>
                <a:gd name="connsiteY18" fmla="*/ 2520779 h 3684377"/>
                <a:gd name="connsiteX19" fmla="*/ 1398426 w 2395947"/>
                <a:gd name="connsiteY19" fmla="*/ 3058309 h 3684377"/>
                <a:gd name="connsiteX20" fmla="*/ 1399151 w 2395947"/>
                <a:gd name="connsiteY20" fmla="*/ 3072664 h 3684377"/>
                <a:gd name="connsiteX21" fmla="*/ 937902 w 2395947"/>
                <a:gd name="connsiteY21" fmla="*/ 3072664 h 3684377"/>
                <a:gd name="connsiteX22" fmla="*/ 937177 w 2395947"/>
                <a:gd name="connsiteY22" fmla="*/ 3058309 h 3684377"/>
                <a:gd name="connsiteX23" fmla="*/ 1606319 w 2395947"/>
                <a:gd name="connsiteY23" fmla="*/ 1869709 h 3684377"/>
                <a:gd name="connsiteX24" fmla="*/ 1673942 w 2395947"/>
                <a:gd name="connsiteY24" fmla="*/ 1835091 h 3684377"/>
                <a:gd name="connsiteX25" fmla="*/ 1673942 w 2395947"/>
                <a:gd name="connsiteY25" fmla="*/ 1831056 h 3684377"/>
                <a:gd name="connsiteX26" fmla="*/ 1770053 w 2395947"/>
                <a:gd name="connsiteY26" fmla="*/ 1751757 h 3684377"/>
                <a:gd name="connsiteX27" fmla="*/ 2001957 w 2395947"/>
                <a:gd name="connsiteY27" fmla="*/ 1191891 h 3684377"/>
                <a:gd name="connsiteX28" fmla="*/ 1210188 w 2395947"/>
                <a:gd name="connsiteY28" fmla="*/ 400123 h 3684377"/>
                <a:gd name="connsiteX29" fmla="*/ 418419 w 2395947"/>
                <a:gd name="connsiteY29" fmla="*/ 1191892 h 3684377"/>
                <a:gd name="connsiteX30" fmla="*/ 418502 w 2395947"/>
                <a:gd name="connsiteY30" fmla="*/ 1193549 h 3684377"/>
                <a:gd name="connsiteX31" fmla="*/ 256 w 2395947"/>
                <a:gd name="connsiteY31" fmla="*/ 1193548 h 3684377"/>
                <a:gd name="connsiteX32" fmla="*/ 0 w 2395947"/>
                <a:gd name="connsiteY32" fmla="*/ 1186885 h 3684377"/>
                <a:gd name="connsiteX33" fmla="*/ 358730 w 2395947"/>
                <a:gd name="connsiteY33" fmla="*/ 343062 h 3684377"/>
                <a:gd name="connsiteX34" fmla="*/ 1209063 w 2395947"/>
                <a:gd name="connsiteY34" fmla="*/ 51 h 36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5947" h="3684377">
                  <a:moveTo>
                    <a:pt x="1155668" y="3192771"/>
                  </a:moveTo>
                  <a:cubicBezTo>
                    <a:pt x="1291421" y="3192771"/>
                    <a:pt x="1401471" y="3302821"/>
                    <a:pt x="1401471" y="3438574"/>
                  </a:cubicBezTo>
                  <a:cubicBezTo>
                    <a:pt x="1401471" y="3574327"/>
                    <a:pt x="1291421" y="3684377"/>
                    <a:pt x="1155668" y="3684377"/>
                  </a:cubicBezTo>
                  <a:cubicBezTo>
                    <a:pt x="1019915" y="3684377"/>
                    <a:pt x="909865" y="3574327"/>
                    <a:pt x="909865" y="3438574"/>
                  </a:cubicBezTo>
                  <a:cubicBezTo>
                    <a:pt x="909865" y="3302821"/>
                    <a:pt x="1019915" y="3192771"/>
                    <a:pt x="1155668" y="3192771"/>
                  </a:cubicBezTo>
                  <a:close/>
                  <a:moveTo>
                    <a:pt x="1209063" y="51"/>
                  </a:moveTo>
                  <a:cubicBezTo>
                    <a:pt x="1515644" y="2895"/>
                    <a:pt x="1821141" y="122696"/>
                    <a:pt x="2052885" y="358780"/>
                  </a:cubicBezTo>
                  <a:lnTo>
                    <a:pt x="2052884" y="358781"/>
                  </a:lnTo>
                  <a:cubicBezTo>
                    <a:pt x="2516371" y="830949"/>
                    <a:pt x="2509334" y="1589448"/>
                    <a:pt x="2037166" y="2052936"/>
                  </a:cubicBezTo>
                  <a:lnTo>
                    <a:pt x="1817316" y="2268744"/>
                  </a:lnTo>
                  <a:lnTo>
                    <a:pt x="1817316" y="2283179"/>
                  </a:lnTo>
                  <a:lnTo>
                    <a:pt x="1807819" y="2288334"/>
                  </a:lnTo>
                  <a:lnTo>
                    <a:pt x="1760070" y="2324938"/>
                  </a:lnTo>
                  <a:lnTo>
                    <a:pt x="1673943" y="2409482"/>
                  </a:lnTo>
                  <a:lnTo>
                    <a:pt x="1673943" y="2400482"/>
                  </a:lnTo>
                  <a:lnTo>
                    <a:pt x="1646226" y="2427546"/>
                  </a:lnTo>
                  <a:lnTo>
                    <a:pt x="1655540" y="2427546"/>
                  </a:lnTo>
                  <a:lnTo>
                    <a:pt x="1604375" y="2477770"/>
                  </a:lnTo>
                  <a:lnTo>
                    <a:pt x="1569740" y="2520779"/>
                  </a:lnTo>
                  <a:cubicBezTo>
                    <a:pt x="1461862" y="2672479"/>
                    <a:pt x="1398426" y="2857986"/>
                    <a:pt x="1398426" y="3058309"/>
                  </a:cubicBezTo>
                  <a:lnTo>
                    <a:pt x="1399151" y="3072664"/>
                  </a:lnTo>
                  <a:lnTo>
                    <a:pt x="937902" y="3072664"/>
                  </a:lnTo>
                  <a:lnTo>
                    <a:pt x="937177" y="3058309"/>
                  </a:lnTo>
                  <a:cubicBezTo>
                    <a:pt x="937177" y="2554592"/>
                    <a:pt x="1205153" y="2113463"/>
                    <a:pt x="1606319" y="1869709"/>
                  </a:cubicBezTo>
                  <a:lnTo>
                    <a:pt x="1673942" y="1835091"/>
                  </a:lnTo>
                  <a:lnTo>
                    <a:pt x="1673942" y="1831056"/>
                  </a:lnTo>
                  <a:lnTo>
                    <a:pt x="1770053" y="1751757"/>
                  </a:lnTo>
                  <a:cubicBezTo>
                    <a:pt x="1913335" y="1608475"/>
                    <a:pt x="2001957" y="1410533"/>
                    <a:pt x="2001957" y="1191891"/>
                  </a:cubicBezTo>
                  <a:cubicBezTo>
                    <a:pt x="2001957" y="754610"/>
                    <a:pt x="1647470" y="400123"/>
                    <a:pt x="1210188" y="400123"/>
                  </a:cubicBezTo>
                  <a:cubicBezTo>
                    <a:pt x="772906" y="400123"/>
                    <a:pt x="418419" y="754609"/>
                    <a:pt x="418419" y="1191892"/>
                  </a:cubicBezTo>
                  <a:lnTo>
                    <a:pt x="418502" y="1193549"/>
                  </a:lnTo>
                  <a:lnTo>
                    <a:pt x="256" y="1193548"/>
                  </a:lnTo>
                  <a:lnTo>
                    <a:pt x="0" y="1186885"/>
                  </a:lnTo>
                  <a:cubicBezTo>
                    <a:pt x="2844" y="880303"/>
                    <a:pt x="122645" y="574807"/>
                    <a:pt x="358730" y="343062"/>
                  </a:cubicBezTo>
                  <a:cubicBezTo>
                    <a:pt x="594814" y="111318"/>
                    <a:pt x="902481" y="-2794"/>
                    <a:pt x="1209063" y="5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22737E8-5299-D196-48F9-2B5035F25282}"/>
                </a:ext>
              </a:extLst>
            </p:cNvPr>
            <p:cNvSpPr txBox="1"/>
            <p:nvPr/>
          </p:nvSpPr>
          <p:spPr>
            <a:xfrm>
              <a:off x="8665219" y="4508970"/>
              <a:ext cx="3030707" cy="954107"/>
            </a:xfrm>
            <a:prstGeom prst="rect">
              <a:avLst/>
            </a:prstGeom>
            <a:noFill/>
          </p:spPr>
          <p:txBody>
            <a:bodyPr wrap="square" rtlCol="0">
              <a:spAutoFit/>
            </a:bodyPr>
            <a:lstStyle/>
            <a:p>
              <a:r>
                <a:rPr lang="en-US" sz="2800" b="1" dirty="0"/>
                <a:t>CONTRIBUTING</a:t>
              </a:r>
            </a:p>
            <a:p>
              <a:r>
                <a:rPr lang="en-US" sz="2800" b="1" dirty="0"/>
                <a:t>FACTORS</a:t>
              </a:r>
            </a:p>
          </p:txBody>
        </p:sp>
      </p:grpSp>
    </p:spTree>
    <p:extLst>
      <p:ext uri="{BB962C8B-B14F-4D97-AF65-F5344CB8AC3E}">
        <p14:creationId xmlns:p14="http://schemas.microsoft.com/office/powerpoint/2010/main" val="11970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par>
                                <p:cTn id="11" presetID="22" presetClass="entr" presetSubtype="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par>
                                <p:cTn id="14" presetID="22" presetClass="entr" presetSubtype="8"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par>
                                <p:cTn id="20" presetID="22" presetClass="entr" presetSubtype="2"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BCF752-B985-4B22-3195-4CDADA6E852E}"/>
              </a:ext>
            </a:extLst>
          </p:cNvPr>
          <p:cNvSpPr>
            <a:spLocks noGrp="1"/>
          </p:cNvSpPr>
          <p:nvPr>
            <p:ph type="sldNum" sz="quarter" idx="10"/>
          </p:nvPr>
        </p:nvSpPr>
        <p:spPr/>
        <p:txBody>
          <a:bodyPr/>
          <a:lstStyle/>
          <a:p>
            <a:fld id="{246E4F03-9AE7-4954-8E54-3B5137041FEA}" type="slidenum">
              <a:rPr lang="en-US" smtClean="0"/>
              <a:pPr/>
              <a:t>19</a:t>
            </a:fld>
            <a:endParaRPr lang="en-US" dirty="0"/>
          </a:p>
        </p:txBody>
      </p:sp>
      <p:pic>
        <p:nvPicPr>
          <p:cNvPr id="5" name="Picture 4">
            <a:extLst>
              <a:ext uri="{FF2B5EF4-FFF2-40B4-BE49-F238E27FC236}">
                <a16:creationId xmlns:a16="http://schemas.microsoft.com/office/drawing/2014/main" id="{D52F273C-F0F8-79FE-16B2-75D2B7BCDE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88995"/>
            <a:ext cx="720827" cy="759505"/>
          </a:xfrm>
          <a:prstGeom prst="rect">
            <a:avLst/>
          </a:prstGeom>
          <a:effectLst/>
        </p:spPr>
      </p:pic>
      <p:sp>
        <p:nvSpPr>
          <p:cNvPr id="6" name="Rectangle 5">
            <a:extLst>
              <a:ext uri="{FF2B5EF4-FFF2-40B4-BE49-F238E27FC236}">
                <a16:creationId xmlns:a16="http://schemas.microsoft.com/office/drawing/2014/main" id="{FC55C2E5-53A5-1358-4A4B-0F3BACAD6963}"/>
              </a:ext>
            </a:extLst>
          </p:cNvPr>
          <p:cNvSpPr/>
          <p:nvPr/>
        </p:nvSpPr>
        <p:spPr>
          <a:xfrm>
            <a:off x="1143000" y="302339"/>
            <a:ext cx="7315201" cy="542113"/>
          </a:xfrm>
          <a:prstGeom prst="rect">
            <a:avLst/>
          </a:prstGeom>
          <a:solidFill>
            <a:srgbClr val="FD880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000" kern="1200" dirty="0">
                <a:latin typeface="Roboto Cn"/>
              </a:rPr>
              <a:t>Step 3 : 	</a:t>
            </a:r>
            <a:r>
              <a:rPr lang="en-US" sz="2000" b="1" kern="1200" dirty="0">
                <a:latin typeface="Roboto Cn"/>
              </a:rPr>
              <a:t>What went well? What went less well? Why?</a:t>
            </a:r>
          </a:p>
        </p:txBody>
      </p:sp>
      <p:pic>
        <p:nvPicPr>
          <p:cNvPr id="7" name="Picture 6" descr="A close up of a logo&#10;&#10;Description automatically generated">
            <a:extLst>
              <a:ext uri="{FF2B5EF4-FFF2-40B4-BE49-F238E27FC236}">
                <a16:creationId xmlns:a16="http://schemas.microsoft.com/office/drawing/2014/main" id="{48033354-7949-8E13-DF44-EA13963352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554" y="2275741"/>
            <a:ext cx="1906570" cy="1906570"/>
          </a:xfrm>
          <a:prstGeom prst="rect">
            <a:avLst/>
          </a:prstGeom>
        </p:spPr>
      </p:pic>
      <p:sp>
        <p:nvSpPr>
          <p:cNvPr id="9" name="TextBox 8">
            <a:extLst>
              <a:ext uri="{FF2B5EF4-FFF2-40B4-BE49-F238E27FC236}">
                <a16:creationId xmlns:a16="http://schemas.microsoft.com/office/drawing/2014/main" id="{5AFE5030-21C5-A182-5C54-606B4195F33D}"/>
              </a:ext>
            </a:extLst>
          </p:cNvPr>
          <p:cNvSpPr txBox="1"/>
          <p:nvPr/>
        </p:nvSpPr>
        <p:spPr>
          <a:xfrm>
            <a:off x="1233416" y="3531331"/>
            <a:ext cx="1034845" cy="246221"/>
          </a:xfrm>
          <a:prstGeom prst="rect">
            <a:avLst/>
          </a:prstGeom>
          <a:solidFill>
            <a:srgbClr val="FF0000"/>
          </a:solidFill>
        </p:spPr>
        <p:txBody>
          <a:bodyPr wrap="square" lIns="0" tIns="0" rIns="0" bIns="0" rtlCol="0">
            <a:spAutoFit/>
          </a:bodyPr>
          <a:lstStyle/>
          <a:p>
            <a:pPr algn="ctr"/>
            <a:r>
              <a:rPr lang="en-US" sz="1600" b="1" dirty="0">
                <a:solidFill>
                  <a:schemeClr val="bg1"/>
                </a:solidFill>
                <a:latin typeface="Roboto Cn"/>
              </a:rPr>
              <a:t>IMPACTS</a:t>
            </a:r>
          </a:p>
        </p:txBody>
      </p:sp>
      <p:sp>
        <p:nvSpPr>
          <p:cNvPr id="10" name="TextBox 9">
            <a:extLst>
              <a:ext uri="{FF2B5EF4-FFF2-40B4-BE49-F238E27FC236}">
                <a16:creationId xmlns:a16="http://schemas.microsoft.com/office/drawing/2014/main" id="{2F7D6018-C493-19E6-4749-50F1D0A70392}"/>
              </a:ext>
            </a:extLst>
          </p:cNvPr>
          <p:cNvSpPr txBox="1"/>
          <p:nvPr/>
        </p:nvSpPr>
        <p:spPr>
          <a:xfrm>
            <a:off x="442299" y="3916017"/>
            <a:ext cx="932964" cy="246221"/>
          </a:xfrm>
          <a:prstGeom prst="rect">
            <a:avLst/>
          </a:prstGeom>
          <a:solidFill>
            <a:srgbClr val="FF0000"/>
          </a:solidFill>
        </p:spPr>
        <p:txBody>
          <a:bodyPr wrap="square" lIns="0" tIns="0" rIns="0" bIns="0" rtlCol="0">
            <a:spAutoFit/>
          </a:bodyPr>
          <a:lstStyle/>
          <a:p>
            <a:pPr algn="ctr"/>
            <a:r>
              <a:rPr lang="en-US" sz="1600" b="1" dirty="0">
                <a:solidFill>
                  <a:schemeClr val="bg1"/>
                </a:solidFill>
                <a:latin typeface="Roboto Cn"/>
              </a:rPr>
              <a:t>CAUSES</a:t>
            </a:r>
          </a:p>
        </p:txBody>
      </p:sp>
      <p:sp>
        <p:nvSpPr>
          <p:cNvPr id="11" name="TextBox 10">
            <a:extLst>
              <a:ext uri="{FF2B5EF4-FFF2-40B4-BE49-F238E27FC236}">
                <a16:creationId xmlns:a16="http://schemas.microsoft.com/office/drawing/2014/main" id="{6477F90C-BA2B-A2BF-EEF3-938D0B1B6EBC}"/>
              </a:ext>
            </a:extLst>
          </p:cNvPr>
          <p:cNvSpPr txBox="1"/>
          <p:nvPr/>
        </p:nvSpPr>
        <p:spPr>
          <a:xfrm>
            <a:off x="2246924" y="3853628"/>
            <a:ext cx="914400" cy="246221"/>
          </a:xfrm>
          <a:prstGeom prst="rect">
            <a:avLst/>
          </a:prstGeom>
          <a:solidFill>
            <a:srgbClr val="FF0000"/>
          </a:solidFill>
        </p:spPr>
        <p:txBody>
          <a:bodyPr wrap="square" lIns="0" tIns="0" rIns="0" bIns="0" rtlCol="0">
            <a:spAutoFit/>
          </a:bodyPr>
          <a:lstStyle/>
          <a:p>
            <a:pPr algn="ctr"/>
            <a:r>
              <a:rPr lang="en-US" sz="1600" b="1" dirty="0">
                <a:solidFill>
                  <a:schemeClr val="bg1"/>
                </a:solidFill>
                <a:latin typeface="Roboto Cn"/>
              </a:rPr>
              <a:t>CAUSES</a:t>
            </a:r>
          </a:p>
        </p:txBody>
      </p:sp>
      <p:sp>
        <p:nvSpPr>
          <p:cNvPr id="12" name="TextBox 11">
            <a:extLst>
              <a:ext uri="{FF2B5EF4-FFF2-40B4-BE49-F238E27FC236}">
                <a16:creationId xmlns:a16="http://schemas.microsoft.com/office/drawing/2014/main" id="{02774FF7-1DD9-BE0E-EDC1-2D937572D261}"/>
              </a:ext>
            </a:extLst>
          </p:cNvPr>
          <p:cNvSpPr txBox="1"/>
          <p:nvPr/>
        </p:nvSpPr>
        <p:spPr>
          <a:xfrm>
            <a:off x="1338906" y="4175925"/>
            <a:ext cx="914400" cy="246221"/>
          </a:xfrm>
          <a:prstGeom prst="rect">
            <a:avLst/>
          </a:prstGeom>
          <a:solidFill>
            <a:srgbClr val="FF0000"/>
          </a:solidFill>
        </p:spPr>
        <p:txBody>
          <a:bodyPr wrap="square" lIns="0" tIns="0" rIns="0" bIns="0" rtlCol="0">
            <a:spAutoFit/>
          </a:bodyPr>
          <a:lstStyle/>
          <a:p>
            <a:pPr algn="ctr"/>
            <a:r>
              <a:rPr lang="en-US" sz="1600" b="1" dirty="0">
                <a:solidFill>
                  <a:schemeClr val="bg1"/>
                </a:solidFill>
                <a:latin typeface="Roboto Cn"/>
              </a:rPr>
              <a:t>CAUSES</a:t>
            </a:r>
          </a:p>
        </p:txBody>
      </p:sp>
      <p:grpSp>
        <p:nvGrpSpPr>
          <p:cNvPr id="13" name="Group 12">
            <a:extLst>
              <a:ext uri="{FF2B5EF4-FFF2-40B4-BE49-F238E27FC236}">
                <a16:creationId xmlns:a16="http://schemas.microsoft.com/office/drawing/2014/main" id="{E29D8086-C074-CEF8-7AF6-FE91AC8F842F}"/>
              </a:ext>
            </a:extLst>
          </p:cNvPr>
          <p:cNvGrpSpPr/>
          <p:nvPr/>
        </p:nvGrpSpPr>
        <p:grpSpPr>
          <a:xfrm>
            <a:off x="1288632" y="930151"/>
            <a:ext cx="837554" cy="837554"/>
            <a:chOff x="4763772" y="5448504"/>
            <a:chExt cx="1102846" cy="1102846"/>
          </a:xfrm>
          <a:effectLst/>
        </p:grpSpPr>
        <p:pic>
          <p:nvPicPr>
            <p:cNvPr id="14" name="Graphic 13" descr="Single gear">
              <a:extLst>
                <a:ext uri="{FF2B5EF4-FFF2-40B4-BE49-F238E27FC236}">
                  <a16:creationId xmlns:a16="http://schemas.microsoft.com/office/drawing/2014/main" id="{2EBF8754-24AE-EDBF-9744-C6A4F178065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0173410">
              <a:off x="4763772" y="5448504"/>
              <a:ext cx="1102846" cy="1102846"/>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15" name="Minus Sign 14">
              <a:extLst>
                <a:ext uri="{FF2B5EF4-FFF2-40B4-BE49-F238E27FC236}">
                  <a16:creationId xmlns:a16="http://schemas.microsoft.com/office/drawing/2014/main" id="{D7D148F5-DDCF-5CC1-900B-5EF031AB9B3F}"/>
                </a:ext>
              </a:extLst>
            </p:cNvPr>
            <p:cNvSpPr/>
            <p:nvPr/>
          </p:nvSpPr>
          <p:spPr>
            <a:xfrm>
              <a:off x="5093925" y="5769162"/>
              <a:ext cx="442541" cy="461530"/>
            </a:xfrm>
            <a:prstGeom prst="mathMinus">
              <a:avLst>
                <a:gd name="adj1" fmla="val 1725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A0D8A340-6464-861A-AA34-E00C03B5D654}"/>
              </a:ext>
            </a:extLst>
          </p:cNvPr>
          <p:cNvSpPr txBox="1"/>
          <p:nvPr/>
        </p:nvSpPr>
        <p:spPr>
          <a:xfrm flipH="1">
            <a:off x="797554" y="1746997"/>
            <a:ext cx="1916413" cy="369332"/>
          </a:xfrm>
          <a:prstGeom prst="rect">
            <a:avLst/>
          </a:prstGeom>
          <a:noFill/>
        </p:spPr>
        <p:txBody>
          <a:bodyPr wrap="square" rtlCol="0">
            <a:spAutoFit/>
          </a:bodyPr>
          <a:lstStyle/>
          <a:p>
            <a:pPr algn="ctr"/>
            <a:r>
              <a:rPr lang="en-GB" b="1" dirty="0">
                <a:ea typeface="Roboto" pitchFamily="2" charset="0"/>
              </a:rPr>
              <a:t>CHALLENGES</a:t>
            </a:r>
            <a:endParaRPr lang="en-US" b="1" dirty="0">
              <a:ea typeface="Roboto" pitchFamily="2" charset="0"/>
            </a:endParaRPr>
          </a:p>
        </p:txBody>
      </p:sp>
      <p:pic>
        <p:nvPicPr>
          <p:cNvPr id="17" name="Picture 4" descr="Related image">
            <a:extLst>
              <a:ext uri="{FF2B5EF4-FFF2-40B4-BE49-F238E27FC236}">
                <a16:creationId xmlns:a16="http://schemas.microsoft.com/office/drawing/2014/main" id="{D539BF08-0554-FE6B-DA08-43543B24D4C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6362480" y="2232291"/>
            <a:ext cx="2029089" cy="2029089"/>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TextBox 18">
            <a:extLst>
              <a:ext uri="{FF2B5EF4-FFF2-40B4-BE49-F238E27FC236}">
                <a16:creationId xmlns:a16="http://schemas.microsoft.com/office/drawing/2014/main" id="{F86F35E8-F7F8-31BE-7A6E-3B743B313D1C}"/>
              </a:ext>
            </a:extLst>
          </p:cNvPr>
          <p:cNvSpPr txBox="1"/>
          <p:nvPr/>
        </p:nvSpPr>
        <p:spPr>
          <a:xfrm>
            <a:off x="6881724" y="3569752"/>
            <a:ext cx="990600" cy="246221"/>
          </a:xfrm>
          <a:prstGeom prst="rect">
            <a:avLst/>
          </a:prstGeom>
          <a:solidFill>
            <a:srgbClr val="547A00"/>
          </a:solidFill>
        </p:spPr>
        <p:txBody>
          <a:bodyPr wrap="square" lIns="0" tIns="0" rIns="0" bIns="0" rtlCol="0">
            <a:spAutoFit/>
          </a:bodyPr>
          <a:lstStyle/>
          <a:p>
            <a:pPr algn="ctr"/>
            <a:r>
              <a:rPr lang="en-US" sz="1600" b="1" dirty="0">
                <a:solidFill>
                  <a:schemeClr val="bg1"/>
                </a:solidFill>
                <a:latin typeface="Roboto Cn"/>
              </a:rPr>
              <a:t>IMPACTS</a:t>
            </a:r>
          </a:p>
        </p:txBody>
      </p:sp>
      <p:sp>
        <p:nvSpPr>
          <p:cNvPr id="20" name="TextBox 19">
            <a:extLst>
              <a:ext uri="{FF2B5EF4-FFF2-40B4-BE49-F238E27FC236}">
                <a16:creationId xmlns:a16="http://schemas.microsoft.com/office/drawing/2014/main" id="{5B0B9C00-054F-7EFD-3D3B-7354144D9089}"/>
              </a:ext>
            </a:extLst>
          </p:cNvPr>
          <p:cNvSpPr txBox="1"/>
          <p:nvPr/>
        </p:nvSpPr>
        <p:spPr>
          <a:xfrm>
            <a:off x="5827322" y="4053449"/>
            <a:ext cx="914400" cy="246221"/>
          </a:xfrm>
          <a:prstGeom prst="rect">
            <a:avLst/>
          </a:prstGeom>
          <a:solidFill>
            <a:srgbClr val="547A00"/>
          </a:solidFill>
        </p:spPr>
        <p:txBody>
          <a:bodyPr wrap="square" lIns="0" tIns="0" rIns="0" bIns="0" rtlCol="0">
            <a:spAutoFit/>
          </a:bodyPr>
          <a:lstStyle/>
          <a:p>
            <a:pPr algn="ctr"/>
            <a:r>
              <a:rPr lang="en-US" sz="1600" b="1" dirty="0">
                <a:solidFill>
                  <a:schemeClr val="bg1"/>
                </a:solidFill>
                <a:latin typeface="Roboto Cn"/>
              </a:rPr>
              <a:t>CAUSES</a:t>
            </a:r>
          </a:p>
        </p:txBody>
      </p:sp>
      <p:sp>
        <p:nvSpPr>
          <p:cNvPr id="21" name="TextBox 20">
            <a:extLst>
              <a:ext uri="{FF2B5EF4-FFF2-40B4-BE49-F238E27FC236}">
                <a16:creationId xmlns:a16="http://schemas.microsoft.com/office/drawing/2014/main" id="{C00B40DE-5E9C-99B7-E4A1-E101FF1403B1}"/>
              </a:ext>
            </a:extLst>
          </p:cNvPr>
          <p:cNvSpPr txBox="1"/>
          <p:nvPr/>
        </p:nvSpPr>
        <p:spPr>
          <a:xfrm>
            <a:off x="6835347" y="4203371"/>
            <a:ext cx="914400" cy="246221"/>
          </a:xfrm>
          <a:prstGeom prst="rect">
            <a:avLst/>
          </a:prstGeom>
          <a:solidFill>
            <a:srgbClr val="547A00"/>
          </a:solidFill>
        </p:spPr>
        <p:txBody>
          <a:bodyPr wrap="square" lIns="0" tIns="0" rIns="0" bIns="0" rtlCol="0">
            <a:spAutoFit/>
          </a:bodyPr>
          <a:lstStyle/>
          <a:p>
            <a:pPr algn="ctr"/>
            <a:r>
              <a:rPr lang="en-US" sz="1600" b="1" dirty="0">
                <a:solidFill>
                  <a:schemeClr val="bg1"/>
                </a:solidFill>
                <a:latin typeface="Roboto Cn"/>
              </a:rPr>
              <a:t>CAUSES</a:t>
            </a:r>
          </a:p>
        </p:txBody>
      </p:sp>
      <p:sp>
        <p:nvSpPr>
          <p:cNvPr id="22" name="TextBox 21">
            <a:extLst>
              <a:ext uri="{FF2B5EF4-FFF2-40B4-BE49-F238E27FC236}">
                <a16:creationId xmlns:a16="http://schemas.microsoft.com/office/drawing/2014/main" id="{6810C616-BE6A-93BF-6528-F128BA974A02}"/>
              </a:ext>
            </a:extLst>
          </p:cNvPr>
          <p:cNvSpPr txBox="1"/>
          <p:nvPr/>
        </p:nvSpPr>
        <p:spPr>
          <a:xfrm>
            <a:off x="7786506" y="3951809"/>
            <a:ext cx="914400" cy="246221"/>
          </a:xfrm>
          <a:prstGeom prst="rect">
            <a:avLst/>
          </a:prstGeom>
          <a:solidFill>
            <a:srgbClr val="547A00"/>
          </a:solidFill>
        </p:spPr>
        <p:txBody>
          <a:bodyPr wrap="square" lIns="0" tIns="0" rIns="0" bIns="0" rtlCol="0">
            <a:spAutoFit/>
          </a:bodyPr>
          <a:lstStyle/>
          <a:p>
            <a:pPr algn="ctr"/>
            <a:r>
              <a:rPr lang="en-US" sz="1600" b="1" dirty="0">
                <a:solidFill>
                  <a:schemeClr val="bg1"/>
                </a:solidFill>
                <a:latin typeface="Roboto Cn"/>
              </a:rPr>
              <a:t>CAUSES</a:t>
            </a:r>
          </a:p>
        </p:txBody>
      </p:sp>
      <p:grpSp>
        <p:nvGrpSpPr>
          <p:cNvPr id="23" name="Group 22">
            <a:extLst>
              <a:ext uri="{FF2B5EF4-FFF2-40B4-BE49-F238E27FC236}">
                <a16:creationId xmlns:a16="http://schemas.microsoft.com/office/drawing/2014/main" id="{8AABC2F9-10C2-76A1-F5BB-38F12E644C6B}"/>
              </a:ext>
            </a:extLst>
          </p:cNvPr>
          <p:cNvGrpSpPr/>
          <p:nvPr/>
        </p:nvGrpSpPr>
        <p:grpSpPr>
          <a:xfrm>
            <a:off x="6952526" y="917362"/>
            <a:ext cx="848995" cy="862890"/>
            <a:chOff x="805923" y="4129469"/>
            <a:chExt cx="1105273" cy="1105273"/>
          </a:xfrm>
          <a:solidFill>
            <a:srgbClr val="92D050"/>
          </a:solidFill>
          <a:effectLst/>
        </p:grpSpPr>
        <p:pic>
          <p:nvPicPr>
            <p:cNvPr id="24" name="Graphic 23" descr="Single gear">
              <a:extLst>
                <a:ext uri="{FF2B5EF4-FFF2-40B4-BE49-F238E27FC236}">
                  <a16:creationId xmlns:a16="http://schemas.microsoft.com/office/drawing/2014/main" id="{28139D0C-DA12-0682-4027-E56A05D76CC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05923" y="4129469"/>
              <a:ext cx="1105273" cy="1105273"/>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25" name="Plus Sign 24">
              <a:extLst>
                <a:ext uri="{FF2B5EF4-FFF2-40B4-BE49-F238E27FC236}">
                  <a16:creationId xmlns:a16="http://schemas.microsoft.com/office/drawing/2014/main" id="{15A2849C-FEBC-3E38-7894-76A604215CE2}"/>
                </a:ext>
              </a:extLst>
            </p:cNvPr>
            <p:cNvSpPr/>
            <p:nvPr/>
          </p:nvSpPr>
          <p:spPr>
            <a:xfrm>
              <a:off x="1136801" y="4480470"/>
              <a:ext cx="443515" cy="403273"/>
            </a:xfrm>
            <a:prstGeom prst="mathPlus">
              <a:avLst>
                <a:gd name="adj1" fmla="val 174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97A3D3E1-E2C2-6025-4E84-FCBB9153EA86}"/>
              </a:ext>
            </a:extLst>
          </p:cNvPr>
          <p:cNvSpPr txBox="1"/>
          <p:nvPr/>
        </p:nvSpPr>
        <p:spPr>
          <a:xfrm flipH="1">
            <a:off x="6430033" y="1742237"/>
            <a:ext cx="1916413" cy="369332"/>
          </a:xfrm>
          <a:prstGeom prst="rect">
            <a:avLst/>
          </a:prstGeom>
          <a:noFill/>
        </p:spPr>
        <p:txBody>
          <a:bodyPr wrap="square" rtlCol="0">
            <a:spAutoFit/>
          </a:bodyPr>
          <a:lstStyle/>
          <a:p>
            <a:pPr algn="ctr"/>
            <a:r>
              <a:rPr lang="en-GB" b="1" dirty="0">
                <a:ea typeface="Roboto" pitchFamily="2" charset="0"/>
              </a:rPr>
              <a:t>STRENGHTS</a:t>
            </a:r>
            <a:endParaRPr lang="en-US" b="1" dirty="0">
              <a:ea typeface="Roboto" pitchFamily="2" charset="0"/>
            </a:endParaRPr>
          </a:p>
        </p:txBody>
      </p:sp>
      <p:sp>
        <p:nvSpPr>
          <p:cNvPr id="27" name="TextBox 26">
            <a:extLst>
              <a:ext uri="{FF2B5EF4-FFF2-40B4-BE49-F238E27FC236}">
                <a16:creationId xmlns:a16="http://schemas.microsoft.com/office/drawing/2014/main" id="{C45404B7-19FD-BF3B-9DC7-7475924A50E3}"/>
              </a:ext>
            </a:extLst>
          </p:cNvPr>
          <p:cNvSpPr txBox="1"/>
          <p:nvPr/>
        </p:nvSpPr>
        <p:spPr>
          <a:xfrm>
            <a:off x="3510197" y="1810498"/>
            <a:ext cx="2139193" cy="461665"/>
          </a:xfrm>
          <a:prstGeom prst="rect">
            <a:avLst/>
          </a:prstGeom>
          <a:noFill/>
        </p:spPr>
        <p:txBody>
          <a:bodyPr wrap="square" rtlCol="0">
            <a:spAutoFit/>
          </a:bodyPr>
          <a:lstStyle/>
          <a:p>
            <a:pPr algn="ctr"/>
            <a:r>
              <a:rPr lang="en-US" sz="2400" b="1" i="1" dirty="0">
                <a:solidFill>
                  <a:schemeClr val="accent1"/>
                </a:solidFill>
                <a:latin typeface="Roboto Cn"/>
              </a:rPr>
              <a:t>5 WHY’s</a:t>
            </a:r>
          </a:p>
        </p:txBody>
      </p:sp>
      <p:grpSp>
        <p:nvGrpSpPr>
          <p:cNvPr id="28" name="Group 27">
            <a:extLst>
              <a:ext uri="{FF2B5EF4-FFF2-40B4-BE49-F238E27FC236}">
                <a16:creationId xmlns:a16="http://schemas.microsoft.com/office/drawing/2014/main" id="{B62ADFD4-EE5F-7B45-4E08-CD6EE3570586}"/>
              </a:ext>
            </a:extLst>
          </p:cNvPr>
          <p:cNvGrpSpPr/>
          <p:nvPr/>
        </p:nvGrpSpPr>
        <p:grpSpPr>
          <a:xfrm>
            <a:off x="3680066" y="1947971"/>
            <a:ext cx="1706471" cy="1706470"/>
            <a:chOff x="4968512" y="2232816"/>
            <a:chExt cx="1706471" cy="1706470"/>
          </a:xfrm>
        </p:grpSpPr>
        <p:pic>
          <p:nvPicPr>
            <p:cNvPr id="29" name="Graphic 28" descr="Single gear">
              <a:extLst>
                <a:ext uri="{FF2B5EF4-FFF2-40B4-BE49-F238E27FC236}">
                  <a16:creationId xmlns:a16="http://schemas.microsoft.com/office/drawing/2014/main" id="{45DFBDF5-D3FE-CA76-9A25-DBC27BD6058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323157">
              <a:off x="4968512" y="2232816"/>
              <a:ext cx="1706471" cy="1706470"/>
            </a:xfrm>
            <a:custGeom>
              <a:avLst/>
              <a:gdLst>
                <a:gd name="connsiteX0" fmla="*/ 2419575 w 4839148"/>
                <a:gd name="connsiteY0" fmla="*/ 1265347 h 4839148"/>
                <a:gd name="connsiteX1" fmla="*/ 1265347 w 4839148"/>
                <a:gd name="connsiteY1" fmla="*/ 2419575 h 4839148"/>
                <a:gd name="connsiteX2" fmla="*/ 2419575 w 4839148"/>
                <a:gd name="connsiteY2" fmla="*/ 3573803 h 4839148"/>
                <a:gd name="connsiteX3" fmla="*/ 3573803 w 4839148"/>
                <a:gd name="connsiteY3" fmla="*/ 2419575 h 4839148"/>
                <a:gd name="connsiteX4" fmla="*/ 2419575 w 4839148"/>
                <a:gd name="connsiteY4" fmla="*/ 1265347 h 4839148"/>
                <a:gd name="connsiteX5" fmla="*/ 0 w 4839148"/>
                <a:gd name="connsiteY5" fmla="*/ 0 h 4839148"/>
                <a:gd name="connsiteX6" fmla="*/ 4839148 w 4839148"/>
                <a:gd name="connsiteY6" fmla="*/ 0 h 4839148"/>
                <a:gd name="connsiteX7" fmla="*/ 4839148 w 4839148"/>
                <a:gd name="connsiteY7" fmla="*/ 4839148 h 4839148"/>
                <a:gd name="connsiteX8" fmla="*/ 0 w 4839148"/>
                <a:gd name="connsiteY8" fmla="*/ 4839148 h 4839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39148" h="4839148">
                  <a:moveTo>
                    <a:pt x="2419575" y="1265347"/>
                  </a:moveTo>
                  <a:cubicBezTo>
                    <a:pt x="1782112" y="1265347"/>
                    <a:pt x="1265347" y="1782112"/>
                    <a:pt x="1265347" y="2419575"/>
                  </a:cubicBezTo>
                  <a:cubicBezTo>
                    <a:pt x="1265347" y="3057038"/>
                    <a:pt x="1782112" y="3573803"/>
                    <a:pt x="2419575" y="3573803"/>
                  </a:cubicBezTo>
                  <a:cubicBezTo>
                    <a:pt x="3057038" y="3573803"/>
                    <a:pt x="3573803" y="3057038"/>
                    <a:pt x="3573803" y="2419575"/>
                  </a:cubicBezTo>
                  <a:cubicBezTo>
                    <a:pt x="3573803" y="1782112"/>
                    <a:pt x="3057038" y="1265347"/>
                    <a:pt x="2419575" y="1265347"/>
                  </a:cubicBezTo>
                  <a:close/>
                  <a:moveTo>
                    <a:pt x="0" y="0"/>
                  </a:moveTo>
                  <a:lnTo>
                    <a:pt x="4839148" y="0"/>
                  </a:lnTo>
                  <a:lnTo>
                    <a:pt x="4839148" y="4839148"/>
                  </a:lnTo>
                  <a:lnTo>
                    <a:pt x="0" y="4839148"/>
                  </a:lnTo>
                  <a:close/>
                </a:path>
              </a:pathLst>
            </a:custGeom>
          </p:spPr>
        </p:pic>
        <p:sp>
          <p:nvSpPr>
            <p:cNvPr id="30" name="Freeform: Shape 29">
              <a:extLst>
                <a:ext uri="{FF2B5EF4-FFF2-40B4-BE49-F238E27FC236}">
                  <a16:creationId xmlns:a16="http://schemas.microsoft.com/office/drawing/2014/main" id="{4915C2C3-59C6-D9C8-5D57-149E325EBC26}"/>
                </a:ext>
              </a:extLst>
            </p:cNvPr>
            <p:cNvSpPr/>
            <p:nvPr/>
          </p:nvSpPr>
          <p:spPr>
            <a:xfrm>
              <a:off x="5619542" y="2760081"/>
              <a:ext cx="430224" cy="661579"/>
            </a:xfrm>
            <a:custGeom>
              <a:avLst/>
              <a:gdLst>
                <a:gd name="connsiteX0" fmla="*/ 1155668 w 2395947"/>
                <a:gd name="connsiteY0" fmla="*/ 3192771 h 3684377"/>
                <a:gd name="connsiteX1" fmla="*/ 1401471 w 2395947"/>
                <a:gd name="connsiteY1" fmla="*/ 3438574 h 3684377"/>
                <a:gd name="connsiteX2" fmla="*/ 1155668 w 2395947"/>
                <a:gd name="connsiteY2" fmla="*/ 3684377 h 3684377"/>
                <a:gd name="connsiteX3" fmla="*/ 909865 w 2395947"/>
                <a:gd name="connsiteY3" fmla="*/ 3438574 h 3684377"/>
                <a:gd name="connsiteX4" fmla="*/ 1155668 w 2395947"/>
                <a:gd name="connsiteY4" fmla="*/ 3192771 h 3684377"/>
                <a:gd name="connsiteX5" fmla="*/ 1209063 w 2395947"/>
                <a:gd name="connsiteY5" fmla="*/ 51 h 3684377"/>
                <a:gd name="connsiteX6" fmla="*/ 2052885 w 2395947"/>
                <a:gd name="connsiteY6" fmla="*/ 358780 h 3684377"/>
                <a:gd name="connsiteX7" fmla="*/ 2052884 w 2395947"/>
                <a:gd name="connsiteY7" fmla="*/ 358781 h 3684377"/>
                <a:gd name="connsiteX8" fmla="*/ 2037166 w 2395947"/>
                <a:gd name="connsiteY8" fmla="*/ 2052936 h 3684377"/>
                <a:gd name="connsiteX9" fmla="*/ 1817316 w 2395947"/>
                <a:gd name="connsiteY9" fmla="*/ 2268744 h 3684377"/>
                <a:gd name="connsiteX10" fmla="*/ 1817316 w 2395947"/>
                <a:gd name="connsiteY10" fmla="*/ 2283179 h 3684377"/>
                <a:gd name="connsiteX11" fmla="*/ 1807819 w 2395947"/>
                <a:gd name="connsiteY11" fmla="*/ 2288334 h 3684377"/>
                <a:gd name="connsiteX12" fmla="*/ 1760070 w 2395947"/>
                <a:gd name="connsiteY12" fmla="*/ 2324938 h 3684377"/>
                <a:gd name="connsiteX13" fmla="*/ 1673943 w 2395947"/>
                <a:gd name="connsiteY13" fmla="*/ 2409482 h 3684377"/>
                <a:gd name="connsiteX14" fmla="*/ 1673943 w 2395947"/>
                <a:gd name="connsiteY14" fmla="*/ 2400482 h 3684377"/>
                <a:gd name="connsiteX15" fmla="*/ 1646226 w 2395947"/>
                <a:gd name="connsiteY15" fmla="*/ 2427546 h 3684377"/>
                <a:gd name="connsiteX16" fmla="*/ 1655540 w 2395947"/>
                <a:gd name="connsiteY16" fmla="*/ 2427546 h 3684377"/>
                <a:gd name="connsiteX17" fmla="*/ 1604375 w 2395947"/>
                <a:gd name="connsiteY17" fmla="*/ 2477770 h 3684377"/>
                <a:gd name="connsiteX18" fmla="*/ 1569740 w 2395947"/>
                <a:gd name="connsiteY18" fmla="*/ 2520779 h 3684377"/>
                <a:gd name="connsiteX19" fmla="*/ 1398426 w 2395947"/>
                <a:gd name="connsiteY19" fmla="*/ 3058309 h 3684377"/>
                <a:gd name="connsiteX20" fmla="*/ 1399151 w 2395947"/>
                <a:gd name="connsiteY20" fmla="*/ 3072664 h 3684377"/>
                <a:gd name="connsiteX21" fmla="*/ 937902 w 2395947"/>
                <a:gd name="connsiteY21" fmla="*/ 3072664 h 3684377"/>
                <a:gd name="connsiteX22" fmla="*/ 937177 w 2395947"/>
                <a:gd name="connsiteY22" fmla="*/ 3058309 h 3684377"/>
                <a:gd name="connsiteX23" fmla="*/ 1606319 w 2395947"/>
                <a:gd name="connsiteY23" fmla="*/ 1869709 h 3684377"/>
                <a:gd name="connsiteX24" fmla="*/ 1673942 w 2395947"/>
                <a:gd name="connsiteY24" fmla="*/ 1835091 h 3684377"/>
                <a:gd name="connsiteX25" fmla="*/ 1673942 w 2395947"/>
                <a:gd name="connsiteY25" fmla="*/ 1831056 h 3684377"/>
                <a:gd name="connsiteX26" fmla="*/ 1770053 w 2395947"/>
                <a:gd name="connsiteY26" fmla="*/ 1751757 h 3684377"/>
                <a:gd name="connsiteX27" fmla="*/ 2001957 w 2395947"/>
                <a:gd name="connsiteY27" fmla="*/ 1191891 h 3684377"/>
                <a:gd name="connsiteX28" fmla="*/ 1210188 w 2395947"/>
                <a:gd name="connsiteY28" fmla="*/ 400123 h 3684377"/>
                <a:gd name="connsiteX29" fmla="*/ 418419 w 2395947"/>
                <a:gd name="connsiteY29" fmla="*/ 1191892 h 3684377"/>
                <a:gd name="connsiteX30" fmla="*/ 418502 w 2395947"/>
                <a:gd name="connsiteY30" fmla="*/ 1193549 h 3684377"/>
                <a:gd name="connsiteX31" fmla="*/ 256 w 2395947"/>
                <a:gd name="connsiteY31" fmla="*/ 1193548 h 3684377"/>
                <a:gd name="connsiteX32" fmla="*/ 0 w 2395947"/>
                <a:gd name="connsiteY32" fmla="*/ 1186885 h 3684377"/>
                <a:gd name="connsiteX33" fmla="*/ 358730 w 2395947"/>
                <a:gd name="connsiteY33" fmla="*/ 343062 h 3684377"/>
                <a:gd name="connsiteX34" fmla="*/ 1209063 w 2395947"/>
                <a:gd name="connsiteY34" fmla="*/ 51 h 3684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395947" h="3684377">
                  <a:moveTo>
                    <a:pt x="1155668" y="3192771"/>
                  </a:moveTo>
                  <a:cubicBezTo>
                    <a:pt x="1291421" y="3192771"/>
                    <a:pt x="1401471" y="3302821"/>
                    <a:pt x="1401471" y="3438574"/>
                  </a:cubicBezTo>
                  <a:cubicBezTo>
                    <a:pt x="1401471" y="3574327"/>
                    <a:pt x="1291421" y="3684377"/>
                    <a:pt x="1155668" y="3684377"/>
                  </a:cubicBezTo>
                  <a:cubicBezTo>
                    <a:pt x="1019915" y="3684377"/>
                    <a:pt x="909865" y="3574327"/>
                    <a:pt x="909865" y="3438574"/>
                  </a:cubicBezTo>
                  <a:cubicBezTo>
                    <a:pt x="909865" y="3302821"/>
                    <a:pt x="1019915" y="3192771"/>
                    <a:pt x="1155668" y="3192771"/>
                  </a:cubicBezTo>
                  <a:close/>
                  <a:moveTo>
                    <a:pt x="1209063" y="51"/>
                  </a:moveTo>
                  <a:cubicBezTo>
                    <a:pt x="1515644" y="2895"/>
                    <a:pt x="1821141" y="122696"/>
                    <a:pt x="2052885" y="358780"/>
                  </a:cubicBezTo>
                  <a:lnTo>
                    <a:pt x="2052884" y="358781"/>
                  </a:lnTo>
                  <a:cubicBezTo>
                    <a:pt x="2516371" y="830949"/>
                    <a:pt x="2509334" y="1589448"/>
                    <a:pt x="2037166" y="2052936"/>
                  </a:cubicBezTo>
                  <a:lnTo>
                    <a:pt x="1817316" y="2268744"/>
                  </a:lnTo>
                  <a:lnTo>
                    <a:pt x="1817316" y="2283179"/>
                  </a:lnTo>
                  <a:lnTo>
                    <a:pt x="1807819" y="2288334"/>
                  </a:lnTo>
                  <a:lnTo>
                    <a:pt x="1760070" y="2324938"/>
                  </a:lnTo>
                  <a:lnTo>
                    <a:pt x="1673943" y="2409482"/>
                  </a:lnTo>
                  <a:lnTo>
                    <a:pt x="1673943" y="2400482"/>
                  </a:lnTo>
                  <a:lnTo>
                    <a:pt x="1646226" y="2427546"/>
                  </a:lnTo>
                  <a:lnTo>
                    <a:pt x="1655540" y="2427546"/>
                  </a:lnTo>
                  <a:lnTo>
                    <a:pt x="1604375" y="2477770"/>
                  </a:lnTo>
                  <a:lnTo>
                    <a:pt x="1569740" y="2520779"/>
                  </a:lnTo>
                  <a:cubicBezTo>
                    <a:pt x="1461862" y="2672479"/>
                    <a:pt x="1398426" y="2857986"/>
                    <a:pt x="1398426" y="3058309"/>
                  </a:cubicBezTo>
                  <a:lnTo>
                    <a:pt x="1399151" y="3072664"/>
                  </a:lnTo>
                  <a:lnTo>
                    <a:pt x="937902" y="3072664"/>
                  </a:lnTo>
                  <a:lnTo>
                    <a:pt x="937177" y="3058309"/>
                  </a:lnTo>
                  <a:cubicBezTo>
                    <a:pt x="937177" y="2554592"/>
                    <a:pt x="1205153" y="2113463"/>
                    <a:pt x="1606319" y="1869709"/>
                  </a:cubicBezTo>
                  <a:lnTo>
                    <a:pt x="1673942" y="1835091"/>
                  </a:lnTo>
                  <a:lnTo>
                    <a:pt x="1673942" y="1831056"/>
                  </a:lnTo>
                  <a:lnTo>
                    <a:pt x="1770053" y="1751757"/>
                  </a:lnTo>
                  <a:cubicBezTo>
                    <a:pt x="1913335" y="1608475"/>
                    <a:pt x="2001957" y="1410533"/>
                    <a:pt x="2001957" y="1191891"/>
                  </a:cubicBezTo>
                  <a:cubicBezTo>
                    <a:pt x="2001957" y="754610"/>
                    <a:pt x="1647470" y="400123"/>
                    <a:pt x="1210188" y="400123"/>
                  </a:cubicBezTo>
                  <a:cubicBezTo>
                    <a:pt x="772906" y="400123"/>
                    <a:pt x="418419" y="754609"/>
                    <a:pt x="418419" y="1191892"/>
                  </a:cubicBezTo>
                  <a:lnTo>
                    <a:pt x="418502" y="1193549"/>
                  </a:lnTo>
                  <a:lnTo>
                    <a:pt x="256" y="1193548"/>
                  </a:lnTo>
                  <a:lnTo>
                    <a:pt x="0" y="1186885"/>
                  </a:lnTo>
                  <a:cubicBezTo>
                    <a:pt x="2844" y="880303"/>
                    <a:pt x="122645" y="574807"/>
                    <a:pt x="358730" y="343062"/>
                  </a:cubicBezTo>
                  <a:cubicBezTo>
                    <a:pt x="594814" y="111318"/>
                    <a:pt x="902481" y="-2794"/>
                    <a:pt x="1209063" y="5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F01EB717-E622-BB55-E27A-F92E72D38566}"/>
              </a:ext>
            </a:extLst>
          </p:cNvPr>
          <p:cNvSpPr txBox="1"/>
          <p:nvPr/>
        </p:nvSpPr>
        <p:spPr>
          <a:xfrm>
            <a:off x="2293793" y="3420801"/>
            <a:ext cx="4572000" cy="646331"/>
          </a:xfrm>
          <a:prstGeom prst="rect">
            <a:avLst/>
          </a:prstGeom>
          <a:noFill/>
        </p:spPr>
        <p:txBody>
          <a:bodyPr wrap="square">
            <a:spAutoFit/>
          </a:bodyPr>
          <a:lstStyle/>
          <a:p>
            <a:pPr algn="ctr"/>
            <a:r>
              <a:rPr lang="en-US" sz="1800" b="1" dirty="0">
                <a:solidFill>
                  <a:srgbClr val="FF0000"/>
                </a:solidFill>
              </a:rPr>
              <a:t>LIMITING</a:t>
            </a:r>
            <a:r>
              <a:rPr lang="en-US" sz="1800" b="1" dirty="0"/>
              <a:t> &amp; </a:t>
            </a:r>
            <a:r>
              <a:rPr lang="en-US" sz="1800" b="1" dirty="0">
                <a:solidFill>
                  <a:srgbClr val="547A00"/>
                </a:solidFill>
              </a:rPr>
              <a:t>ENABLING</a:t>
            </a:r>
          </a:p>
          <a:p>
            <a:pPr algn="ctr"/>
            <a:r>
              <a:rPr lang="en-US" sz="1800" b="1" dirty="0"/>
              <a:t>FACTORS</a:t>
            </a:r>
          </a:p>
        </p:txBody>
      </p:sp>
    </p:spTree>
    <p:extLst>
      <p:ext uri="{BB962C8B-B14F-4D97-AF65-F5344CB8AC3E}">
        <p14:creationId xmlns:p14="http://schemas.microsoft.com/office/powerpoint/2010/main" val="4274767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D385F-9020-F8E9-5E93-9AFFFD62F318}"/>
              </a:ext>
            </a:extLst>
          </p:cNvPr>
          <p:cNvSpPr>
            <a:spLocks noGrp="1"/>
          </p:cNvSpPr>
          <p:nvPr>
            <p:ph type="title"/>
          </p:nvPr>
        </p:nvSpPr>
        <p:spPr>
          <a:xfrm>
            <a:off x="457200" y="205979"/>
            <a:ext cx="8229600" cy="857250"/>
          </a:xfrm>
        </p:spPr>
        <p:txBody>
          <a:bodyPr anchor="ctr">
            <a:normAutofit/>
          </a:bodyPr>
          <a:lstStyle/>
          <a:p>
            <a:r>
              <a:rPr lang="en-CA" dirty="0"/>
              <a:t>Overview</a:t>
            </a:r>
          </a:p>
        </p:txBody>
      </p:sp>
      <p:sp>
        <p:nvSpPr>
          <p:cNvPr id="4" name="Slide Number Placeholder 3">
            <a:extLst>
              <a:ext uri="{FF2B5EF4-FFF2-40B4-BE49-F238E27FC236}">
                <a16:creationId xmlns:a16="http://schemas.microsoft.com/office/drawing/2014/main" id="{15E0CDE7-0307-0B4D-6976-D1EDB454E08E}"/>
              </a:ext>
            </a:extLst>
          </p:cNvPr>
          <p:cNvSpPr>
            <a:spLocks noGrp="1"/>
          </p:cNvSpPr>
          <p:nvPr>
            <p:ph type="sldNum" sz="quarter" idx="10"/>
          </p:nvPr>
        </p:nvSpPr>
        <p:spPr>
          <a:xfrm>
            <a:off x="6934200" y="4811713"/>
            <a:ext cx="2133600" cy="274637"/>
          </a:xfrm>
        </p:spPr>
        <p:txBody>
          <a:bodyPr anchor="ctr">
            <a:normAutofit/>
          </a:bodyPr>
          <a:lstStyle/>
          <a:p>
            <a:pPr>
              <a:spcAft>
                <a:spcPts val="600"/>
              </a:spcAft>
            </a:pPr>
            <a:fld id="{246E4F03-9AE7-4954-8E54-3B5137041FEA}" type="slidenum">
              <a:rPr lang="en-US" smtClean="0"/>
              <a:pPr>
                <a:spcAft>
                  <a:spcPts val="600"/>
                </a:spcAft>
              </a:pPr>
              <a:t>2</a:t>
            </a:fld>
            <a:endParaRPr lang="en-US" dirty="0"/>
          </a:p>
        </p:txBody>
      </p:sp>
      <p:graphicFrame>
        <p:nvGraphicFramePr>
          <p:cNvPr id="7" name="Content Placeholder 2">
            <a:extLst>
              <a:ext uri="{FF2B5EF4-FFF2-40B4-BE49-F238E27FC236}">
                <a16:creationId xmlns:a16="http://schemas.microsoft.com/office/drawing/2014/main" id="{BD7AF40C-74C3-E39C-F663-DF6A5F710B32}"/>
              </a:ext>
            </a:extLst>
          </p:cNvPr>
          <p:cNvGraphicFramePr>
            <a:graphicFrameLocks noGrp="1"/>
          </p:cNvGraphicFramePr>
          <p:nvPr>
            <p:ph idx="1"/>
            <p:extLst>
              <p:ext uri="{D42A27DB-BD31-4B8C-83A1-F6EECF244321}">
                <p14:modId xmlns:p14="http://schemas.microsoft.com/office/powerpoint/2010/main" val="615717875"/>
              </p:ext>
            </p:extLst>
          </p:nvPr>
        </p:nvGraphicFramePr>
        <p:xfrm>
          <a:off x="457200" y="1200151"/>
          <a:ext cx="8229600" cy="2743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1942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E7F0D0-9787-FDB2-73DA-E6FC210E3295}"/>
              </a:ext>
            </a:extLst>
          </p:cNvPr>
          <p:cNvSpPr>
            <a:spLocks noGrp="1"/>
          </p:cNvSpPr>
          <p:nvPr>
            <p:ph type="sldNum" sz="quarter" idx="10"/>
          </p:nvPr>
        </p:nvSpPr>
        <p:spPr/>
        <p:txBody>
          <a:bodyPr/>
          <a:lstStyle/>
          <a:p>
            <a:fld id="{246E4F03-9AE7-4954-8E54-3B5137041FEA}" type="slidenum">
              <a:rPr lang="en-US" smtClean="0"/>
              <a:pPr/>
              <a:t>20</a:t>
            </a:fld>
            <a:endParaRPr lang="en-US" dirty="0"/>
          </a:p>
        </p:txBody>
      </p:sp>
      <p:pic>
        <p:nvPicPr>
          <p:cNvPr id="5" name="Content Placeholder 4">
            <a:extLst>
              <a:ext uri="{FF2B5EF4-FFF2-40B4-BE49-F238E27FC236}">
                <a16:creationId xmlns:a16="http://schemas.microsoft.com/office/drawing/2014/main" id="{CE3193F9-A738-BE95-E14E-1CA0ED0B277D}"/>
              </a:ext>
            </a:extLst>
          </p:cNvPr>
          <p:cNvPicPr>
            <a:picLocks noGrp="1" noChangeAspect="1"/>
          </p:cNvPicPr>
          <p:nvPr>
            <p:ph idx="1"/>
          </p:nvPr>
        </p:nvPicPr>
        <p:blipFill>
          <a:blip r:embed="rId3"/>
          <a:stretch>
            <a:fillRect/>
          </a:stretch>
        </p:blipFill>
        <p:spPr>
          <a:xfrm>
            <a:off x="3525739" y="1200150"/>
            <a:ext cx="2092521" cy="2743200"/>
          </a:xfrm>
          <a:prstGeom prst="rect">
            <a:avLst/>
          </a:prstGeom>
        </p:spPr>
      </p:pic>
      <p:pic>
        <p:nvPicPr>
          <p:cNvPr id="6" name="Picture 5">
            <a:extLst>
              <a:ext uri="{FF2B5EF4-FFF2-40B4-BE49-F238E27FC236}">
                <a16:creationId xmlns:a16="http://schemas.microsoft.com/office/drawing/2014/main" id="{263E218C-C59A-958F-1C83-57E2AB5908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188995"/>
            <a:ext cx="720827" cy="759505"/>
          </a:xfrm>
          <a:prstGeom prst="rect">
            <a:avLst/>
          </a:prstGeom>
          <a:effectLst/>
        </p:spPr>
      </p:pic>
      <p:sp>
        <p:nvSpPr>
          <p:cNvPr id="7" name="Rectangle 6">
            <a:extLst>
              <a:ext uri="{FF2B5EF4-FFF2-40B4-BE49-F238E27FC236}">
                <a16:creationId xmlns:a16="http://schemas.microsoft.com/office/drawing/2014/main" id="{208CCCB4-5A2E-BEE8-384B-C4546ABFF9B4}"/>
              </a:ext>
            </a:extLst>
          </p:cNvPr>
          <p:cNvSpPr/>
          <p:nvPr/>
        </p:nvSpPr>
        <p:spPr>
          <a:xfrm>
            <a:off x="1143000" y="302339"/>
            <a:ext cx="7315201" cy="542113"/>
          </a:xfrm>
          <a:prstGeom prst="rect">
            <a:avLst/>
          </a:prstGeom>
          <a:solidFill>
            <a:srgbClr val="FD880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000" kern="1200" dirty="0">
                <a:latin typeface="Roboto Cn"/>
              </a:rPr>
              <a:t>Step 3 : 	</a:t>
            </a:r>
            <a:r>
              <a:rPr lang="en-US" sz="2000" b="1" kern="1200" dirty="0">
                <a:latin typeface="Roboto Cn"/>
              </a:rPr>
              <a:t>What went well? What went less well? Why?</a:t>
            </a:r>
          </a:p>
        </p:txBody>
      </p:sp>
      <p:sp>
        <p:nvSpPr>
          <p:cNvPr id="8" name="TextBox 7">
            <a:extLst>
              <a:ext uri="{FF2B5EF4-FFF2-40B4-BE49-F238E27FC236}">
                <a16:creationId xmlns:a16="http://schemas.microsoft.com/office/drawing/2014/main" id="{10D4B77C-7FDC-D5D5-A926-5FBBAABFDFCD}"/>
              </a:ext>
            </a:extLst>
          </p:cNvPr>
          <p:cNvSpPr txBox="1"/>
          <p:nvPr/>
        </p:nvSpPr>
        <p:spPr>
          <a:xfrm>
            <a:off x="4939566" y="1047750"/>
            <a:ext cx="3989268" cy="923330"/>
          </a:xfrm>
          <a:prstGeom prst="rect">
            <a:avLst/>
          </a:prstGeom>
          <a:solidFill>
            <a:srgbClr val="FD8807"/>
          </a:solidFill>
          <a:effectLst>
            <a:outerShdw blurRad="50800" dist="38100" dir="2700000" algn="tl" rotWithShape="0">
              <a:prstClr val="black">
                <a:alpha val="40000"/>
              </a:prstClr>
            </a:outerShdw>
          </a:effectLst>
        </p:spPr>
        <p:txBody>
          <a:bodyPr wrap="square" rtlCol="0">
            <a:spAutoFit/>
          </a:bodyPr>
          <a:lstStyle/>
          <a:p>
            <a:r>
              <a:rPr lang="en-US" b="1" dirty="0">
                <a:solidFill>
                  <a:schemeClr val="bg1"/>
                </a:solidFill>
              </a:rPr>
              <a:t>Conclusion: the root cause is a communications issue between communities and community members.</a:t>
            </a:r>
          </a:p>
        </p:txBody>
      </p:sp>
      <p:sp>
        <p:nvSpPr>
          <p:cNvPr id="9" name="Speech Bubble: Rectangle 8">
            <a:extLst>
              <a:ext uri="{FF2B5EF4-FFF2-40B4-BE49-F238E27FC236}">
                <a16:creationId xmlns:a16="http://schemas.microsoft.com/office/drawing/2014/main" id="{9751A688-42BE-44FC-F5C5-0C2C9BEB5770}"/>
              </a:ext>
            </a:extLst>
          </p:cNvPr>
          <p:cNvSpPr/>
          <p:nvPr/>
        </p:nvSpPr>
        <p:spPr>
          <a:xfrm>
            <a:off x="682822" y="1200150"/>
            <a:ext cx="2819400" cy="381000"/>
          </a:xfrm>
          <a:prstGeom prst="wedgeRectCallout">
            <a:avLst>
              <a:gd name="adj1" fmla="val 67557"/>
              <a:gd name="adj2" fmla="val 366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Roboto Cn"/>
              </a:rPr>
              <a:t>One of the biggest issues was that we couldn’t house all of the evacuees</a:t>
            </a:r>
          </a:p>
        </p:txBody>
      </p:sp>
      <p:sp>
        <p:nvSpPr>
          <p:cNvPr id="10" name="Speech Bubble: Rectangle 9">
            <a:extLst>
              <a:ext uri="{FF2B5EF4-FFF2-40B4-BE49-F238E27FC236}">
                <a16:creationId xmlns:a16="http://schemas.microsoft.com/office/drawing/2014/main" id="{D7DE4E9E-485E-04F4-BBE7-9423752B208B}"/>
              </a:ext>
            </a:extLst>
          </p:cNvPr>
          <p:cNvSpPr/>
          <p:nvPr/>
        </p:nvSpPr>
        <p:spPr>
          <a:xfrm>
            <a:off x="710445" y="1731291"/>
            <a:ext cx="2551980" cy="420696"/>
          </a:xfrm>
          <a:prstGeom prst="wedgeRectCallout">
            <a:avLst>
              <a:gd name="adj1" fmla="val 90508"/>
              <a:gd name="adj2" fmla="val 28721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Roboto Cn"/>
              </a:rPr>
              <a:t>People left feeling unsafe and without shelter</a:t>
            </a:r>
          </a:p>
        </p:txBody>
      </p:sp>
      <p:sp>
        <p:nvSpPr>
          <p:cNvPr id="11" name="Rectangle: Rounded Corners 10">
            <a:extLst>
              <a:ext uri="{FF2B5EF4-FFF2-40B4-BE49-F238E27FC236}">
                <a16:creationId xmlns:a16="http://schemas.microsoft.com/office/drawing/2014/main" id="{51EC3595-12D8-C17D-B7CC-6972F2DA69F4}"/>
              </a:ext>
            </a:extLst>
          </p:cNvPr>
          <p:cNvSpPr/>
          <p:nvPr/>
        </p:nvSpPr>
        <p:spPr>
          <a:xfrm>
            <a:off x="589013" y="2282493"/>
            <a:ext cx="1749888" cy="5587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Roboto Cn"/>
              </a:rPr>
              <a:t>Why didn’t you house all of the evacuees?</a:t>
            </a:r>
          </a:p>
        </p:txBody>
      </p:sp>
      <p:sp>
        <p:nvSpPr>
          <p:cNvPr id="12" name="Oval 11">
            <a:extLst>
              <a:ext uri="{FF2B5EF4-FFF2-40B4-BE49-F238E27FC236}">
                <a16:creationId xmlns:a16="http://schemas.microsoft.com/office/drawing/2014/main" id="{A84343C4-332C-444F-55A9-80ABDC52DAA0}"/>
              </a:ext>
            </a:extLst>
          </p:cNvPr>
          <p:cNvSpPr/>
          <p:nvPr/>
        </p:nvSpPr>
        <p:spPr>
          <a:xfrm>
            <a:off x="395012" y="2256035"/>
            <a:ext cx="364486" cy="33818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Roboto Cn"/>
              </a:rPr>
              <a:t>1</a:t>
            </a:r>
          </a:p>
        </p:txBody>
      </p:sp>
      <p:sp>
        <p:nvSpPr>
          <p:cNvPr id="13" name="Speech Bubble: Rectangle 12">
            <a:extLst>
              <a:ext uri="{FF2B5EF4-FFF2-40B4-BE49-F238E27FC236}">
                <a16:creationId xmlns:a16="http://schemas.microsoft.com/office/drawing/2014/main" id="{C2CDB8B4-FAD0-EBF0-91F0-E311AC845ED6}"/>
              </a:ext>
            </a:extLst>
          </p:cNvPr>
          <p:cNvSpPr/>
          <p:nvPr/>
        </p:nvSpPr>
        <p:spPr>
          <a:xfrm>
            <a:off x="1004741" y="2915941"/>
            <a:ext cx="2353185" cy="359401"/>
          </a:xfrm>
          <a:prstGeom prst="wedgeRectCallout">
            <a:avLst>
              <a:gd name="adj1" fmla="val 69990"/>
              <a:gd name="adj2" fmla="val 2725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400" dirty="0">
                <a:solidFill>
                  <a:schemeClr val="tx1"/>
                </a:solidFill>
                <a:latin typeface="Roboto Cn"/>
              </a:rPr>
              <a:t>Well, we weren’t able to.</a:t>
            </a:r>
          </a:p>
        </p:txBody>
      </p:sp>
      <p:sp>
        <p:nvSpPr>
          <p:cNvPr id="14" name="Rectangle: Rounded Corners 13">
            <a:extLst>
              <a:ext uri="{FF2B5EF4-FFF2-40B4-BE49-F238E27FC236}">
                <a16:creationId xmlns:a16="http://schemas.microsoft.com/office/drawing/2014/main" id="{DCCCFBC8-A76C-2C34-54DC-701217D5DA50}"/>
              </a:ext>
            </a:extLst>
          </p:cNvPr>
          <p:cNvSpPr/>
          <p:nvPr/>
        </p:nvSpPr>
        <p:spPr>
          <a:xfrm>
            <a:off x="191664" y="3536552"/>
            <a:ext cx="1616613" cy="7381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Roboto Cn"/>
              </a:rPr>
              <a:t>Why is that? Didn’t you have an evac centre set up?</a:t>
            </a:r>
          </a:p>
        </p:txBody>
      </p:sp>
      <p:sp>
        <p:nvSpPr>
          <p:cNvPr id="17" name="Speech Bubble: Rectangle 16">
            <a:extLst>
              <a:ext uri="{FF2B5EF4-FFF2-40B4-BE49-F238E27FC236}">
                <a16:creationId xmlns:a16="http://schemas.microsoft.com/office/drawing/2014/main" id="{22209B05-98A3-F501-45DB-5953CBF10053}"/>
              </a:ext>
            </a:extLst>
          </p:cNvPr>
          <p:cNvSpPr/>
          <p:nvPr/>
        </p:nvSpPr>
        <p:spPr>
          <a:xfrm>
            <a:off x="1106256" y="4215717"/>
            <a:ext cx="2353185" cy="359401"/>
          </a:xfrm>
          <a:prstGeom prst="wedgeRectCallout">
            <a:avLst>
              <a:gd name="adj1" fmla="val 58735"/>
              <a:gd name="adj2" fmla="val -23754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dirty="0">
                <a:solidFill>
                  <a:schemeClr val="tx1"/>
                </a:solidFill>
                <a:latin typeface="Roboto Cn"/>
              </a:rPr>
              <a:t>Yes, we did</a:t>
            </a:r>
          </a:p>
        </p:txBody>
      </p:sp>
      <p:sp>
        <p:nvSpPr>
          <p:cNvPr id="18" name="Oval 17">
            <a:extLst>
              <a:ext uri="{FF2B5EF4-FFF2-40B4-BE49-F238E27FC236}">
                <a16:creationId xmlns:a16="http://schemas.microsoft.com/office/drawing/2014/main" id="{256FA49A-E6AE-EB8D-D00D-E672E5C5CC7D}"/>
              </a:ext>
            </a:extLst>
          </p:cNvPr>
          <p:cNvSpPr/>
          <p:nvPr/>
        </p:nvSpPr>
        <p:spPr>
          <a:xfrm>
            <a:off x="52218" y="3415821"/>
            <a:ext cx="394913" cy="3594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Roboto Cn"/>
              </a:rPr>
              <a:t>2</a:t>
            </a:r>
          </a:p>
        </p:txBody>
      </p:sp>
      <p:sp>
        <p:nvSpPr>
          <p:cNvPr id="20" name="Speech Bubble: Rectangle 19">
            <a:extLst>
              <a:ext uri="{FF2B5EF4-FFF2-40B4-BE49-F238E27FC236}">
                <a16:creationId xmlns:a16="http://schemas.microsoft.com/office/drawing/2014/main" id="{DFD6E3B1-D6E4-8E78-F941-E1D0A9E4CB45}"/>
              </a:ext>
            </a:extLst>
          </p:cNvPr>
          <p:cNvSpPr/>
          <p:nvPr/>
        </p:nvSpPr>
        <p:spPr>
          <a:xfrm>
            <a:off x="3502222" y="4575118"/>
            <a:ext cx="1794243" cy="461819"/>
          </a:xfrm>
          <a:prstGeom prst="wedgeRectCallout">
            <a:avLst>
              <a:gd name="adj1" fmla="val -4669"/>
              <a:gd name="adj2" fmla="val -21839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dirty="0">
                <a:solidFill>
                  <a:schemeClr val="tx1"/>
                </a:solidFill>
                <a:latin typeface="Roboto Cn"/>
              </a:rPr>
              <a:t>Actually, we did, but we didn’t have enough cots</a:t>
            </a:r>
          </a:p>
        </p:txBody>
      </p:sp>
      <p:sp>
        <p:nvSpPr>
          <p:cNvPr id="21" name="Rectangle: Rounded Corners 20">
            <a:extLst>
              <a:ext uri="{FF2B5EF4-FFF2-40B4-BE49-F238E27FC236}">
                <a16:creationId xmlns:a16="http://schemas.microsoft.com/office/drawing/2014/main" id="{FFA1A423-4521-C3AB-1073-84792E50F313}"/>
              </a:ext>
            </a:extLst>
          </p:cNvPr>
          <p:cNvSpPr/>
          <p:nvPr/>
        </p:nvSpPr>
        <p:spPr>
          <a:xfrm>
            <a:off x="4424076" y="3943350"/>
            <a:ext cx="1392122" cy="5901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Roboto Cn"/>
              </a:rPr>
              <a:t>Why didn’t you use the evac centre?</a:t>
            </a:r>
          </a:p>
        </p:txBody>
      </p:sp>
      <p:sp>
        <p:nvSpPr>
          <p:cNvPr id="22" name="Oval 21">
            <a:extLst>
              <a:ext uri="{FF2B5EF4-FFF2-40B4-BE49-F238E27FC236}">
                <a16:creationId xmlns:a16="http://schemas.microsoft.com/office/drawing/2014/main" id="{D24957BD-29B2-17E5-03A0-AA1415C01BAE}"/>
              </a:ext>
            </a:extLst>
          </p:cNvPr>
          <p:cNvSpPr/>
          <p:nvPr/>
        </p:nvSpPr>
        <p:spPr>
          <a:xfrm>
            <a:off x="4399343" y="4141999"/>
            <a:ext cx="344185" cy="31409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Roboto Cn"/>
              </a:rPr>
              <a:t>3</a:t>
            </a:r>
          </a:p>
        </p:txBody>
      </p:sp>
      <p:sp>
        <p:nvSpPr>
          <p:cNvPr id="25" name="Speech Bubble: Rectangle 24">
            <a:extLst>
              <a:ext uri="{FF2B5EF4-FFF2-40B4-BE49-F238E27FC236}">
                <a16:creationId xmlns:a16="http://schemas.microsoft.com/office/drawing/2014/main" id="{30D9F5CE-899A-2DB1-86AF-65BE52DE0018}"/>
              </a:ext>
            </a:extLst>
          </p:cNvPr>
          <p:cNvSpPr/>
          <p:nvPr/>
        </p:nvSpPr>
        <p:spPr>
          <a:xfrm>
            <a:off x="6182839" y="4238429"/>
            <a:ext cx="1818161" cy="557338"/>
          </a:xfrm>
          <a:prstGeom prst="wedgeRectCallout">
            <a:avLst>
              <a:gd name="adj1" fmla="val -114871"/>
              <a:gd name="adj2" fmla="val -22676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a:solidFill>
                  <a:schemeClr val="tx1"/>
                </a:solidFill>
                <a:latin typeface="Roboto Cn"/>
              </a:rPr>
              <a:t>We thought there was less people coming to the community</a:t>
            </a:r>
          </a:p>
        </p:txBody>
      </p:sp>
      <p:sp>
        <p:nvSpPr>
          <p:cNvPr id="26" name="Rectangle: Rounded Corners 25">
            <a:extLst>
              <a:ext uri="{FF2B5EF4-FFF2-40B4-BE49-F238E27FC236}">
                <a16:creationId xmlns:a16="http://schemas.microsoft.com/office/drawing/2014/main" id="{D5D05B3A-342F-E496-531E-0419A97C9B8B}"/>
              </a:ext>
            </a:extLst>
          </p:cNvPr>
          <p:cNvSpPr/>
          <p:nvPr/>
        </p:nvSpPr>
        <p:spPr>
          <a:xfrm>
            <a:off x="6874629" y="3857443"/>
            <a:ext cx="1699463" cy="2721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Roboto Cn"/>
              </a:rPr>
              <a:t>Why was that?</a:t>
            </a:r>
          </a:p>
        </p:txBody>
      </p:sp>
      <p:sp>
        <p:nvSpPr>
          <p:cNvPr id="27" name="Oval 26">
            <a:extLst>
              <a:ext uri="{FF2B5EF4-FFF2-40B4-BE49-F238E27FC236}">
                <a16:creationId xmlns:a16="http://schemas.microsoft.com/office/drawing/2014/main" id="{3CAAE964-5711-E94E-0F5D-08E7EF4CC3FF}"/>
              </a:ext>
            </a:extLst>
          </p:cNvPr>
          <p:cNvSpPr/>
          <p:nvPr/>
        </p:nvSpPr>
        <p:spPr>
          <a:xfrm>
            <a:off x="6656499" y="3777900"/>
            <a:ext cx="297198" cy="3357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Roboto Cn"/>
              </a:rPr>
              <a:t>4</a:t>
            </a:r>
          </a:p>
        </p:txBody>
      </p:sp>
      <p:sp>
        <p:nvSpPr>
          <p:cNvPr id="29" name="Speech Bubble: Rectangle 28">
            <a:extLst>
              <a:ext uri="{FF2B5EF4-FFF2-40B4-BE49-F238E27FC236}">
                <a16:creationId xmlns:a16="http://schemas.microsoft.com/office/drawing/2014/main" id="{C867F333-DA16-92CD-7133-25F4BFC62CFE}"/>
              </a:ext>
            </a:extLst>
          </p:cNvPr>
          <p:cNvSpPr/>
          <p:nvPr/>
        </p:nvSpPr>
        <p:spPr>
          <a:xfrm>
            <a:off x="5967276" y="3268390"/>
            <a:ext cx="3100523" cy="432898"/>
          </a:xfrm>
          <a:prstGeom prst="wedgeRectCallout">
            <a:avLst>
              <a:gd name="adj1" fmla="val -98097"/>
              <a:gd name="adj2" fmla="val -8321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a:solidFill>
                  <a:schemeClr val="tx1"/>
                </a:solidFill>
                <a:latin typeface="Roboto Cn"/>
              </a:rPr>
              <a:t>Yes, but they weren’t accounting for people who left without advising anyone</a:t>
            </a:r>
          </a:p>
        </p:txBody>
      </p:sp>
      <p:sp>
        <p:nvSpPr>
          <p:cNvPr id="30" name="Rectangle: Rounded Corners 29">
            <a:extLst>
              <a:ext uri="{FF2B5EF4-FFF2-40B4-BE49-F238E27FC236}">
                <a16:creationId xmlns:a16="http://schemas.microsoft.com/office/drawing/2014/main" id="{4E3790A2-0F7B-8C45-D9EE-474B0B6D8957}"/>
              </a:ext>
            </a:extLst>
          </p:cNvPr>
          <p:cNvSpPr/>
          <p:nvPr/>
        </p:nvSpPr>
        <p:spPr>
          <a:xfrm>
            <a:off x="5996671" y="2827528"/>
            <a:ext cx="1947939" cy="4328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Roboto Cn"/>
              </a:rPr>
              <a:t>Why? Numbers had been provided, no?</a:t>
            </a:r>
          </a:p>
        </p:txBody>
      </p:sp>
      <p:sp>
        <p:nvSpPr>
          <p:cNvPr id="31" name="Oval 30">
            <a:extLst>
              <a:ext uri="{FF2B5EF4-FFF2-40B4-BE49-F238E27FC236}">
                <a16:creationId xmlns:a16="http://schemas.microsoft.com/office/drawing/2014/main" id="{43A87367-C14B-6145-3A2E-C3073FE65C33}"/>
              </a:ext>
            </a:extLst>
          </p:cNvPr>
          <p:cNvSpPr/>
          <p:nvPr/>
        </p:nvSpPr>
        <p:spPr>
          <a:xfrm>
            <a:off x="5796263" y="2823350"/>
            <a:ext cx="401191" cy="40343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Roboto Cn"/>
              </a:rPr>
              <a:t>5</a:t>
            </a:r>
          </a:p>
        </p:txBody>
      </p:sp>
      <p:sp>
        <p:nvSpPr>
          <p:cNvPr id="32" name="TextBox 31">
            <a:extLst>
              <a:ext uri="{FF2B5EF4-FFF2-40B4-BE49-F238E27FC236}">
                <a16:creationId xmlns:a16="http://schemas.microsoft.com/office/drawing/2014/main" id="{7D1B5080-A06C-D53A-7BB6-4E887A0AD7F5}"/>
              </a:ext>
            </a:extLst>
          </p:cNvPr>
          <p:cNvSpPr txBox="1"/>
          <p:nvPr/>
        </p:nvSpPr>
        <p:spPr>
          <a:xfrm>
            <a:off x="5417509" y="1978300"/>
            <a:ext cx="2139193" cy="461665"/>
          </a:xfrm>
          <a:prstGeom prst="rect">
            <a:avLst/>
          </a:prstGeom>
          <a:noFill/>
        </p:spPr>
        <p:txBody>
          <a:bodyPr wrap="square" rtlCol="0">
            <a:spAutoFit/>
          </a:bodyPr>
          <a:lstStyle/>
          <a:p>
            <a:pPr algn="ctr"/>
            <a:r>
              <a:rPr lang="en-US" sz="2400" b="1" i="1" dirty="0">
                <a:solidFill>
                  <a:schemeClr val="accent1"/>
                </a:solidFill>
                <a:latin typeface="Roboto Cn"/>
              </a:rPr>
              <a:t>The 5 WHY’s</a:t>
            </a:r>
          </a:p>
        </p:txBody>
      </p:sp>
      <p:pic>
        <p:nvPicPr>
          <p:cNvPr id="33" name="Picture 32" descr="A close up of a sign&#10;&#10;Description automatically generated">
            <a:extLst>
              <a:ext uri="{FF2B5EF4-FFF2-40B4-BE49-F238E27FC236}">
                <a16:creationId xmlns:a16="http://schemas.microsoft.com/office/drawing/2014/main" id="{A9ECE2C2-E48A-67E9-C7DC-8F754C19371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3676" y="2050623"/>
            <a:ext cx="1524123" cy="745296"/>
          </a:xfrm>
          <a:prstGeom prst="rect">
            <a:avLst/>
          </a:prstGeom>
        </p:spPr>
      </p:pic>
    </p:spTree>
    <p:extLst>
      <p:ext uri="{BB962C8B-B14F-4D97-AF65-F5344CB8AC3E}">
        <p14:creationId xmlns:p14="http://schemas.microsoft.com/office/powerpoint/2010/main" val="134389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randombar(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randombar(horizont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randombar(horizont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randombar(horizontal)">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randombar(horizontal)">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randombar(horizontal)">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randombar(horizontal)">
                                      <p:cBhvr>
                                        <p:cTn id="72" dur="5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randombar(horizontal)">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grpId="0" nodeType="click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randombar(horizontal)">
                                      <p:cBhvr>
                                        <p:cTn id="82" dur="500"/>
                                        <p:tgtEl>
                                          <p:spTgt spid="30"/>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randombar(horizontal)">
                                      <p:cBhvr>
                                        <p:cTn id="87" dur="500"/>
                                        <p:tgtEl>
                                          <p:spTgt spid="29"/>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randombar(horizontal)">
                                      <p:cBhvr>
                                        <p:cTn id="9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7" grpId="0" animBg="1"/>
      <p:bldP spid="18" grpId="0" animBg="1"/>
      <p:bldP spid="20" grpId="0" animBg="1"/>
      <p:bldP spid="21" grpId="0" animBg="1"/>
      <p:bldP spid="22" grpId="0" animBg="1"/>
      <p:bldP spid="25" grpId="0" animBg="1"/>
      <p:bldP spid="26" grpId="0" animBg="1"/>
      <p:bldP spid="27" grpId="0" animBg="1"/>
      <p:bldP spid="29" grpId="0" animBg="1"/>
      <p:bldP spid="30"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0A15C2-15D0-1EE1-5761-5E0284110C28}"/>
              </a:ext>
            </a:extLst>
          </p:cNvPr>
          <p:cNvSpPr>
            <a:spLocks noGrp="1"/>
          </p:cNvSpPr>
          <p:nvPr>
            <p:ph idx="1"/>
          </p:nvPr>
        </p:nvSpPr>
        <p:spPr/>
        <p:txBody>
          <a:bodyPr>
            <a:normAutofit fontScale="92500" lnSpcReduction="20000"/>
          </a:bodyPr>
          <a:lstStyle/>
          <a:p>
            <a:pPr marL="0" indent="0">
              <a:buNone/>
            </a:pPr>
            <a:r>
              <a:rPr lang="en-US" sz="2400" b="1" dirty="0"/>
              <a:t>Working Group</a:t>
            </a:r>
            <a:br>
              <a:rPr lang="en-US" sz="2400" b="1" dirty="0"/>
            </a:br>
            <a:r>
              <a:rPr lang="en-GB" sz="2400" b="1" dirty="0"/>
              <a:t>Duration</a:t>
            </a:r>
            <a:r>
              <a:rPr lang="en-GB" sz="2400" dirty="0"/>
              <a:t>: 1 hour </a:t>
            </a:r>
            <a:endParaRPr lang="en-US" sz="2400" b="1" dirty="0"/>
          </a:p>
          <a:p>
            <a:pPr marL="514350" indent="-514350">
              <a:buFont typeface="+mj-lt"/>
              <a:buAutoNum type="arabicPeriod"/>
            </a:pPr>
            <a:r>
              <a:rPr lang="en-US" sz="2400" dirty="0"/>
              <a:t>Identify the challenges and strengths during the event. </a:t>
            </a:r>
          </a:p>
          <a:p>
            <a:pPr marL="514350" indent="-514350">
              <a:buFont typeface="+mj-lt"/>
              <a:buAutoNum type="arabicPeriod"/>
            </a:pPr>
            <a:r>
              <a:rPr lang="en-US" sz="2400" dirty="0"/>
              <a:t>For each challenge and strength, identify the impact this has had on the response. </a:t>
            </a:r>
          </a:p>
          <a:p>
            <a:pPr marL="514350" indent="-514350">
              <a:buFont typeface="+mj-lt"/>
              <a:buAutoNum type="arabicPeriod"/>
            </a:pPr>
            <a:r>
              <a:rPr lang="en-US" sz="2400" dirty="0"/>
              <a:t>For each challenge and strength, work to determine the root cause.</a:t>
            </a:r>
          </a:p>
          <a:p>
            <a:pPr marL="514350" indent="-514350">
              <a:buFont typeface="+mj-lt"/>
              <a:buAutoNum type="arabicPeriod"/>
            </a:pPr>
            <a:r>
              <a:rPr lang="en-GB" sz="2400" dirty="0"/>
              <a:t>Write down and work through 3 challenges and 3 best practices</a:t>
            </a:r>
          </a:p>
          <a:p>
            <a:pPr marL="0" indent="0">
              <a:buNone/>
            </a:pPr>
            <a:endParaRPr lang="en-CA" sz="2400" dirty="0"/>
          </a:p>
        </p:txBody>
      </p:sp>
      <p:sp>
        <p:nvSpPr>
          <p:cNvPr id="4" name="Slide Number Placeholder 3">
            <a:extLst>
              <a:ext uri="{FF2B5EF4-FFF2-40B4-BE49-F238E27FC236}">
                <a16:creationId xmlns:a16="http://schemas.microsoft.com/office/drawing/2014/main" id="{556B21F2-6339-30F9-22E8-0CF8E46AB61B}"/>
              </a:ext>
            </a:extLst>
          </p:cNvPr>
          <p:cNvSpPr>
            <a:spLocks noGrp="1"/>
          </p:cNvSpPr>
          <p:nvPr>
            <p:ph type="sldNum" sz="quarter" idx="10"/>
          </p:nvPr>
        </p:nvSpPr>
        <p:spPr/>
        <p:txBody>
          <a:bodyPr/>
          <a:lstStyle/>
          <a:p>
            <a:fld id="{246E4F03-9AE7-4954-8E54-3B5137041FEA}" type="slidenum">
              <a:rPr lang="en-US" smtClean="0"/>
              <a:pPr/>
              <a:t>21</a:t>
            </a:fld>
            <a:endParaRPr lang="en-US" dirty="0"/>
          </a:p>
        </p:txBody>
      </p:sp>
      <p:pic>
        <p:nvPicPr>
          <p:cNvPr id="5" name="Picture 4">
            <a:extLst>
              <a:ext uri="{FF2B5EF4-FFF2-40B4-BE49-F238E27FC236}">
                <a16:creationId xmlns:a16="http://schemas.microsoft.com/office/drawing/2014/main" id="{41CD1835-4A58-0D18-7911-B862077BD1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88995"/>
            <a:ext cx="720827" cy="759505"/>
          </a:xfrm>
          <a:prstGeom prst="rect">
            <a:avLst/>
          </a:prstGeom>
          <a:effectLst/>
        </p:spPr>
      </p:pic>
      <p:sp>
        <p:nvSpPr>
          <p:cNvPr id="6" name="Rectangle 5">
            <a:extLst>
              <a:ext uri="{FF2B5EF4-FFF2-40B4-BE49-F238E27FC236}">
                <a16:creationId xmlns:a16="http://schemas.microsoft.com/office/drawing/2014/main" id="{A0EE74E6-6BF0-0041-811A-2E57681FE357}"/>
              </a:ext>
            </a:extLst>
          </p:cNvPr>
          <p:cNvSpPr/>
          <p:nvPr/>
        </p:nvSpPr>
        <p:spPr>
          <a:xfrm>
            <a:off x="1143000" y="302339"/>
            <a:ext cx="7315201" cy="542113"/>
          </a:xfrm>
          <a:prstGeom prst="rect">
            <a:avLst/>
          </a:prstGeom>
          <a:solidFill>
            <a:srgbClr val="FD880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000" kern="1200" dirty="0">
                <a:latin typeface="Roboto Cn"/>
              </a:rPr>
              <a:t>Step 3 : 	</a:t>
            </a:r>
            <a:r>
              <a:rPr lang="en-US" sz="2000" b="1" kern="1200" dirty="0">
                <a:latin typeface="Roboto Cn"/>
              </a:rPr>
              <a:t>What went well? What went less well? Why?</a:t>
            </a:r>
          </a:p>
        </p:txBody>
      </p:sp>
    </p:spTree>
    <p:extLst>
      <p:ext uri="{BB962C8B-B14F-4D97-AF65-F5344CB8AC3E}">
        <p14:creationId xmlns:p14="http://schemas.microsoft.com/office/powerpoint/2010/main" val="2023866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DBDC95-C76C-4F9B-D8C3-53CDCD05CF76}"/>
              </a:ext>
            </a:extLst>
          </p:cNvPr>
          <p:cNvSpPr>
            <a:spLocks noGrp="1"/>
          </p:cNvSpPr>
          <p:nvPr>
            <p:ph type="sldNum" sz="quarter" idx="10"/>
          </p:nvPr>
        </p:nvSpPr>
        <p:spPr/>
        <p:txBody>
          <a:bodyPr/>
          <a:lstStyle/>
          <a:p>
            <a:fld id="{246E4F03-9AE7-4954-8E54-3B5137041FEA}" type="slidenum">
              <a:rPr lang="en-US" smtClean="0"/>
              <a:pPr/>
              <a:t>22</a:t>
            </a:fld>
            <a:endParaRPr lang="en-US" dirty="0"/>
          </a:p>
        </p:txBody>
      </p:sp>
      <p:pic>
        <p:nvPicPr>
          <p:cNvPr id="5" name="Picture 4">
            <a:extLst>
              <a:ext uri="{FF2B5EF4-FFF2-40B4-BE49-F238E27FC236}">
                <a16:creationId xmlns:a16="http://schemas.microsoft.com/office/drawing/2014/main" id="{A6D0E508-0AA9-E711-BE5E-DA8CA6D4B5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88995"/>
            <a:ext cx="720827" cy="759505"/>
          </a:xfrm>
          <a:prstGeom prst="rect">
            <a:avLst/>
          </a:prstGeom>
          <a:effectLst/>
        </p:spPr>
      </p:pic>
      <p:sp>
        <p:nvSpPr>
          <p:cNvPr id="6" name="Rectangle 5">
            <a:extLst>
              <a:ext uri="{FF2B5EF4-FFF2-40B4-BE49-F238E27FC236}">
                <a16:creationId xmlns:a16="http://schemas.microsoft.com/office/drawing/2014/main" id="{DA63C163-BB83-83D0-0A47-2544485DCFD7}"/>
              </a:ext>
            </a:extLst>
          </p:cNvPr>
          <p:cNvSpPr/>
          <p:nvPr/>
        </p:nvSpPr>
        <p:spPr>
          <a:xfrm>
            <a:off x="1143000" y="302339"/>
            <a:ext cx="7315201" cy="542113"/>
          </a:xfrm>
          <a:prstGeom prst="rect">
            <a:avLst/>
          </a:prstGeom>
          <a:solidFill>
            <a:srgbClr val="FD880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000" kern="1200" dirty="0">
                <a:latin typeface="Roboto Cn"/>
              </a:rPr>
              <a:t>Step 3 : 	</a:t>
            </a:r>
            <a:r>
              <a:rPr lang="en-US" sz="2000" b="1" kern="1200" dirty="0">
                <a:latin typeface="Roboto Cn"/>
              </a:rPr>
              <a:t>What went well? What went less well? Why?</a:t>
            </a:r>
          </a:p>
        </p:txBody>
      </p:sp>
      <p:graphicFrame>
        <p:nvGraphicFramePr>
          <p:cNvPr id="7" name="Table 6">
            <a:extLst>
              <a:ext uri="{FF2B5EF4-FFF2-40B4-BE49-F238E27FC236}">
                <a16:creationId xmlns:a16="http://schemas.microsoft.com/office/drawing/2014/main" id="{C2D4A52A-46EF-A707-4406-078A65263805}"/>
              </a:ext>
            </a:extLst>
          </p:cNvPr>
          <p:cNvGraphicFramePr>
            <a:graphicFrameLocks noGrp="1"/>
          </p:cNvGraphicFramePr>
          <p:nvPr>
            <p:extLst>
              <p:ext uri="{D42A27DB-BD31-4B8C-83A1-F6EECF244321}">
                <p14:modId xmlns:p14="http://schemas.microsoft.com/office/powerpoint/2010/main" val="3479398247"/>
              </p:ext>
            </p:extLst>
          </p:nvPr>
        </p:nvGraphicFramePr>
        <p:xfrm>
          <a:off x="381000" y="1125306"/>
          <a:ext cx="8077201" cy="1933712"/>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666887">
                  <a:extLst>
                    <a:ext uri="{9D8B030D-6E8A-4147-A177-3AD203B41FA5}">
                      <a16:colId xmlns:a16="http://schemas.microsoft.com/office/drawing/2014/main" val="20001"/>
                    </a:ext>
                  </a:extLst>
                </a:gridCol>
                <a:gridCol w="3124314">
                  <a:extLst>
                    <a:ext uri="{9D8B030D-6E8A-4147-A177-3AD203B41FA5}">
                      <a16:colId xmlns:a16="http://schemas.microsoft.com/office/drawing/2014/main" val="20002"/>
                    </a:ext>
                  </a:extLst>
                </a:gridCol>
              </a:tblGrid>
              <a:tr h="294738">
                <a:tc>
                  <a:txBody>
                    <a:bodyPr/>
                    <a:lstStyle/>
                    <a:p>
                      <a:r>
                        <a:rPr lang="fr-CA" sz="1600" b="1" baseline="0" noProof="0" dirty="0">
                          <a:latin typeface="+mn-lt"/>
                          <a:ea typeface="Roboto" pitchFamily="2" charset="0"/>
                        </a:rPr>
                        <a:t>Strengths</a:t>
                      </a:r>
                      <a:endParaRPr lang="fr-CA" sz="1600" b="1" noProof="0" dirty="0">
                        <a:latin typeface="+mn-lt"/>
                        <a:ea typeface="Roboto" pitchFamily="2" charset="0"/>
                      </a:endParaRPr>
                    </a:p>
                  </a:txBody>
                  <a:tcPr marL="82935" marR="82935" marT="41468" marB="41468">
                    <a:solidFill>
                      <a:schemeClr val="bg2">
                        <a:lumMod val="60000"/>
                        <a:lumOff val="40000"/>
                      </a:schemeClr>
                    </a:solidFill>
                  </a:tcPr>
                </a:tc>
                <a:tc>
                  <a:txBody>
                    <a:bodyPr/>
                    <a:lstStyle/>
                    <a:p>
                      <a:r>
                        <a:rPr lang="fr-CA" sz="1600" b="1" noProof="0" dirty="0">
                          <a:latin typeface="+mn-lt"/>
                          <a:ea typeface="Roboto" pitchFamily="2" charset="0"/>
                        </a:rPr>
                        <a:t>Impact(s)</a:t>
                      </a:r>
                    </a:p>
                  </a:txBody>
                  <a:tcPr marL="82935" marR="82935" marT="41468" marB="41468">
                    <a:solidFill>
                      <a:schemeClr val="bg2">
                        <a:lumMod val="60000"/>
                        <a:lumOff val="40000"/>
                      </a:schemeClr>
                    </a:solidFill>
                  </a:tcPr>
                </a:tc>
                <a:tc>
                  <a:txBody>
                    <a:bodyPr/>
                    <a:lstStyle/>
                    <a:p>
                      <a:r>
                        <a:rPr lang="fr-CA" sz="1600" b="1" noProof="0" dirty="0" err="1">
                          <a:latin typeface="+mn-lt"/>
                          <a:ea typeface="Roboto" pitchFamily="2" charset="0"/>
                        </a:rPr>
                        <a:t>Factors</a:t>
                      </a:r>
                      <a:endParaRPr lang="fr-CA" sz="1600" b="1" noProof="0" dirty="0">
                        <a:latin typeface="+mn-lt"/>
                        <a:ea typeface="Roboto" pitchFamily="2" charset="0"/>
                      </a:endParaRPr>
                    </a:p>
                  </a:txBody>
                  <a:tcPr marL="82935" marR="82935" marT="41468" marB="41468">
                    <a:solidFill>
                      <a:schemeClr val="bg2">
                        <a:lumMod val="60000"/>
                        <a:lumOff val="40000"/>
                      </a:schemeClr>
                    </a:solidFill>
                  </a:tcPr>
                </a:tc>
                <a:extLst>
                  <a:ext uri="{0D108BD9-81ED-4DB2-BD59-A6C34878D82A}">
                    <a16:rowId xmlns:a16="http://schemas.microsoft.com/office/drawing/2014/main" val="10000"/>
                  </a:ext>
                </a:extLst>
              </a:tr>
              <a:tr h="1304106">
                <a:tc>
                  <a:txBody>
                    <a:bodyPr/>
                    <a:lstStyle/>
                    <a:p>
                      <a:endParaRPr lang="fr-BE" sz="1600" noProof="0" dirty="0">
                        <a:latin typeface="+mn-lt"/>
                      </a:endParaRPr>
                    </a:p>
                    <a:p>
                      <a:endParaRPr lang="fr-BE" sz="1600" noProof="0" dirty="0">
                        <a:latin typeface="+mn-lt"/>
                      </a:endParaRPr>
                    </a:p>
                    <a:p>
                      <a:endParaRPr lang="fr-BE" sz="1600" noProof="0" dirty="0">
                        <a:latin typeface="+mn-lt"/>
                      </a:endParaRPr>
                    </a:p>
                  </a:txBody>
                  <a:tcPr marL="82935" marR="82935" marT="41468" marB="41468"/>
                </a:tc>
                <a:tc>
                  <a:txBody>
                    <a:bodyPr/>
                    <a:lstStyle/>
                    <a:p>
                      <a:pPr marL="0" indent="0">
                        <a:buFont typeface="Arial"/>
                        <a:buNone/>
                      </a:pPr>
                      <a:endParaRPr lang="fr-BE" sz="1600" noProof="0" dirty="0">
                        <a:latin typeface="+mn-lt"/>
                      </a:endParaRPr>
                    </a:p>
                  </a:txBody>
                  <a:tcPr marL="82935" marR="82935" marT="41468" marB="41468"/>
                </a:tc>
                <a:tc>
                  <a:txBody>
                    <a:bodyPr/>
                    <a:lstStyle/>
                    <a:p>
                      <a:pPr marL="259175" indent="-259175">
                        <a:buFont typeface="Arial" panose="020B0604020202020204" pitchFamily="34" charset="0"/>
                        <a:buChar char="•"/>
                      </a:pPr>
                      <a:r>
                        <a:rPr lang="en-GB" sz="1400" dirty="0">
                          <a:latin typeface="+mn-lt"/>
                          <a:ea typeface="Roboto" pitchFamily="2" charset="0"/>
                        </a:rPr>
                        <a:t>Relationship had been established prior to the response </a:t>
                      </a:r>
                    </a:p>
                    <a:p>
                      <a:pPr marL="259175" indent="-259175">
                        <a:buFont typeface="Arial" panose="020B0604020202020204" pitchFamily="34" charset="0"/>
                        <a:buChar char="•"/>
                      </a:pPr>
                      <a:r>
                        <a:rPr lang="en-GB" sz="1400" dirty="0">
                          <a:latin typeface="+mn-lt"/>
                          <a:ea typeface="Roboto" pitchFamily="2" charset="0"/>
                        </a:rPr>
                        <a:t>Willingness of all stakeholders to undertake regular meetings</a:t>
                      </a:r>
                    </a:p>
                    <a:p>
                      <a:pPr marL="259175" indent="-259175">
                        <a:buFont typeface="Arial" panose="020B0604020202020204" pitchFamily="34" charset="0"/>
                        <a:buChar char="•"/>
                      </a:pPr>
                      <a:r>
                        <a:rPr lang="en-GB" sz="1400" dirty="0">
                          <a:latin typeface="+mn-lt"/>
                          <a:ea typeface="Roboto" pitchFamily="2" charset="0"/>
                        </a:rPr>
                        <a:t>Emergency plan were discussed prior to an event</a:t>
                      </a:r>
                    </a:p>
                    <a:p>
                      <a:pPr marL="285750" indent="-285750">
                        <a:buFont typeface="Arial" panose="020B0604020202020204" pitchFamily="34" charset="0"/>
                        <a:buChar char="•"/>
                      </a:pPr>
                      <a:endParaRPr lang="fr-BE" sz="1600" noProof="0" dirty="0">
                        <a:latin typeface="+mn-lt"/>
                      </a:endParaRPr>
                    </a:p>
                  </a:txBody>
                  <a:tcPr marL="82935" marR="82935" marT="41468" marB="41468"/>
                </a:tc>
                <a:extLst>
                  <a:ext uri="{0D108BD9-81ED-4DB2-BD59-A6C34878D82A}">
                    <a16:rowId xmlns:a16="http://schemas.microsoft.com/office/drawing/2014/main" val="10001"/>
                  </a:ext>
                </a:extLst>
              </a:tr>
            </a:tbl>
          </a:graphicData>
        </a:graphic>
      </p:graphicFrame>
      <p:graphicFrame>
        <p:nvGraphicFramePr>
          <p:cNvPr id="8" name="Table 8">
            <a:extLst>
              <a:ext uri="{FF2B5EF4-FFF2-40B4-BE49-F238E27FC236}">
                <a16:creationId xmlns:a16="http://schemas.microsoft.com/office/drawing/2014/main" id="{0A0CD296-E7AB-DB3F-40BD-7D295DC6685B}"/>
              </a:ext>
            </a:extLst>
          </p:cNvPr>
          <p:cNvGraphicFramePr>
            <a:graphicFrameLocks noGrp="1"/>
          </p:cNvGraphicFramePr>
          <p:nvPr>
            <p:extLst>
              <p:ext uri="{D42A27DB-BD31-4B8C-83A1-F6EECF244321}">
                <p14:modId xmlns:p14="http://schemas.microsoft.com/office/powerpoint/2010/main" val="3572255330"/>
              </p:ext>
            </p:extLst>
          </p:nvPr>
        </p:nvGraphicFramePr>
        <p:xfrm>
          <a:off x="381000" y="2932015"/>
          <a:ext cx="8077201" cy="2045175"/>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654440">
                  <a:extLst>
                    <a:ext uri="{9D8B030D-6E8A-4147-A177-3AD203B41FA5}">
                      <a16:colId xmlns:a16="http://schemas.microsoft.com/office/drawing/2014/main" val="20001"/>
                    </a:ext>
                  </a:extLst>
                </a:gridCol>
                <a:gridCol w="3136761">
                  <a:extLst>
                    <a:ext uri="{9D8B030D-6E8A-4147-A177-3AD203B41FA5}">
                      <a16:colId xmlns:a16="http://schemas.microsoft.com/office/drawing/2014/main" val="20002"/>
                    </a:ext>
                  </a:extLst>
                </a:gridCol>
              </a:tblGrid>
              <a:tr h="311166">
                <a:tc>
                  <a:txBody>
                    <a:bodyPr/>
                    <a:lstStyle/>
                    <a:p>
                      <a:r>
                        <a:rPr lang="fr-CA" sz="1600" b="1" noProof="0" dirty="0">
                          <a:latin typeface="+mn-lt"/>
                          <a:ea typeface="Roboto" pitchFamily="2" charset="0"/>
                        </a:rPr>
                        <a:t>Challenges</a:t>
                      </a:r>
                      <a:r>
                        <a:rPr lang="fr-CA" sz="1600" b="1" baseline="0" noProof="0" dirty="0">
                          <a:latin typeface="+mn-lt"/>
                          <a:ea typeface="Roboto" pitchFamily="2" charset="0"/>
                        </a:rPr>
                        <a:t> </a:t>
                      </a:r>
                      <a:endParaRPr lang="fr-CA" sz="1600" b="1" noProof="0" dirty="0">
                        <a:latin typeface="+mn-lt"/>
                        <a:ea typeface="Roboto" pitchFamily="2" charset="0"/>
                      </a:endParaRPr>
                    </a:p>
                  </a:txBody>
                  <a:tcPr marL="82935" marR="82935" marT="41468" marB="41468">
                    <a:solidFill>
                      <a:schemeClr val="bg2">
                        <a:lumMod val="60000"/>
                        <a:lumOff val="40000"/>
                      </a:schemeClr>
                    </a:solidFill>
                  </a:tcPr>
                </a:tc>
                <a:tc>
                  <a:txBody>
                    <a:bodyPr/>
                    <a:lstStyle/>
                    <a:p>
                      <a:r>
                        <a:rPr lang="fr-CA" sz="1600" b="1" noProof="0" dirty="0">
                          <a:latin typeface="+mn-lt"/>
                          <a:ea typeface="Roboto" pitchFamily="2" charset="0"/>
                        </a:rPr>
                        <a:t>Impact(s)</a:t>
                      </a:r>
                    </a:p>
                  </a:txBody>
                  <a:tcPr marL="82935" marR="82935" marT="41468" marB="41468">
                    <a:solidFill>
                      <a:schemeClr val="bg2">
                        <a:lumMod val="60000"/>
                        <a:lumOff val="40000"/>
                      </a:schemeClr>
                    </a:solidFill>
                  </a:tcPr>
                </a:tc>
                <a:tc>
                  <a:txBody>
                    <a:bodyPr/>
                    <a:lstStyle/>
                    <a:p>
                      <a:r>
                        <a:rPr lang="fr-CA" sz="1600" b="1" baseline="0" noProof="0" dirty="0" err="1">
                          <a:latin typeface="+mn-lt"/>
                          <a:ea typeface="Roboto" pitchFamily="2" charset="0"/>
                        </a:rPr>
                        <a:t>Factors</a:t>
                      </a:r>
                      <a:endParaRPr lang="fr-CA" sz="1600" b="1" noProof="0" dirty="0">
                        <a:latin typeface="+mn-lt"/>
                        <a:ea typeface="Roboto" pitchFamily="2" charset="0"/>
                      </a:endParaRPr>
                    </a:p>
                  </a:txBody>
                  <a:tcPr marL="82935" marR="82935" marT="41468" marB="41468">
                    <a:solidFill>
                      <a:schemeClr val="bg2">
                        <a:lumMod val="60000"/>
                        <a:lumOff val="40000"/>
                      </a:schemeClr>
                    </a:solidFill>
                  </a:tcPr>
                </a:tc>
                <a:extLst>
                  <a:ext uri="{0D108BD9-81ED-4DB2-BD59-A6C34878D82A}">
                    <a16:rowId xmlns:a16="http://schemas.microsoft.com/office/drawing/2014/main" val="10000"/>
                  </a:ext>
                </a:extLst>
              </a:tr>
              <a:tr h="14621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ea typeface="Roboto" pitchFamily="2" charset="0"/>
                        </a:rPr>
                        <a:t>Public Communications</a:t>
                      </a:r>
                    </a:p>
                    <a:p>
                      <a:endParaRPr lang="fr-BE" sz="1600" noProof="0" dirty="0">
                        <a:latin typeface="+mn-lt"/>
                      </a:endParaRPr>
                    </a:p>
                  </a:txBody>
                  <a:tcPr marL="82935" marR="82935" marT="41468" marB="41468"/>
                </a:tc>
                <a:tc>
                  <a:txBody>
                    <a:bodyPr/>
                    <a:lstStyle/>
                    <a:p>
                      <a:pPr marL="259175" indent="-259175">
                        <a:buFont typeface="Arial" panose="020B0604020202020204" pitchFamily="34" charset="0"/>
                        <a:buChar char="•"/>
                      </a:pPr>
                      <a:r>
                        <a:rPr lang="en-GB" sz="1400" dirty="0">
                          <a:latin typeface="+mn-lt"/>
                          <a:ea typeface="Roboto" pitchFamily="2" charset="0"/>
                        </a:rPr>
                        <a:t>Response was not coordinated between partners.</a:t>
                      </a:r>
                    </a:p>
                    <a:p>
                      <a:pPr marL="259175" indent="-259175">
                        <a:buFont typeface="Arial" panose="020B0604020202020204" pitchFamily="34" charset="0"/>
                        <a:buChar char="•"/>
                      </a:pPr>
                      <a:r>
                        <a:rPr lang="en-GB" sz="1400" dirty="0">
                          <a:latin typeface="+mn-lt"/>
                          <a:ea typeface="Roboto" pitchFamily="2" charset="0"/>
                        </a:rPr>
                        <a:t>Duplication of activities and effort.</a:t>
                      </a:r>
                    </a:p>
                    <a:p>
                      <a:pPr marL="259175" indent="-259175">
                        <a:buFont typeface="Arial" panose="020B0604020202020204" pitchFamily="34" charset="0"/>
                        <a:buChar char="•"/>
                      </a:pPr>
                      <a:r>
                        <a:rPr lang="en-GB" sz="1400" dirty="0">
                          <a:latin typeface="+mn-lt"/>
                          <a:ea typeface="Roboto" pitchFamily="2" charset="0"/>
                        </a:rPr>
                        <a:t>Time consuming and were not able to track who had been contacted (danger to human life)</a:t>
                      </a:r>
                    </a:p>
                  </a:txBody>
                  <a:tcPr marL="11519" marR="11519" marT="11519" marB="0"/>
                </a:tc>
                <a:tc>
                  <a:txBody>
                    <a:bodyPr/>
                    <a:lstStyle/>
                    <a:p>
                      <a:pPr marL="259175" indent="-259175">
                        <a:buFont typeface="Arial" panose="020B0604020202020204" pitchFamily="34" charset="0"/>
                        <a:buChar char="•"/>
                      </a:pPr>
                      <a:r>
                        <a:rPr lang="en-GB" sz="1400" dirty="0">
                          <a:latin typeface="+mn-lt"/>
                          <a:ea typeface="Roboto" pitchFamily="2" charset="0"/>
                        </a:rPr>
                        <a:t>Lack of Local EMO coordination and awareness of responsibilities for members</a:t>
                      </a:r>
                    </a:p>
                    <a:p>
                      <a:pPr marL="259175" indent="-259175">
                        <a:buFont typeface="Arial" panose="020B0604020202020204" pitchFamily="34" charset="0"/>
                        <a:buChar char="•"/>
                      </a:pPr>
                      <a:r>
                        <a:rPr lang="en-GB" sz="1400" dirty="0">
                          <a:latin typeface="+mn-lt"/>
                          <a:ea typeface="Roboto" pitchFamily="2" charset="0"/>
                        </a:rPr>
                        <a:t>No emergency communications plan in place. </a:t>
                      </a:r>
                    </a:p>
                    <a:p>
                      <a:pPr marL="0" indent="0">
                        <a:buFont typeface="Arial" panose="020B0604020202020204" pitchFamily="34" charset="0"/>
                        <a:buNone/>
                      </a:pPr>
                      <a:endParaRPr lang="en-US" sz="1600" dirty="0">
                        <a:latin typeface="+mn-lt"/>
                      </a:endParaRPr>
                    </a:p>
                  </a:txBody>
                  <a:tcPr marL="82935" marR="82935" marT="41468" marB="41468"/>
                </a:tc>
                <a:extLst>
                  <a:ext uri="{0D108BD9-81ED-4DB2-BD59-A6C34878D82A}">
                    <a16:rowId xmlns:a16="http://schemas.microsoft.com/office/drawing/2014/main" val="10001"/>
                  </a:ext>
                </a:extLst>
              </a:tr>
            </a:tbl>
          </a:graphicData>
        </a:graphic>
      </p:graphicFrame>
      <p:pic>
        <p:nvPicPr>
          <p:cNvPr id="9" name="Picture 8" descr="A close up of a sign&#10;&#10;Description automatically generated">
            <a:extLst>
              <a:ext uri="{FF2B5EF4-FFF2-40B4-BE49-F238E27FC236}">
                <a16:creationId xmlns:a16="http://schemas.microsoft.com/office/drawing/2014/main" id="{96C4A623-B2E5-AC45-5261-0E11CCB787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6189" y="3922142"/>
            <a:ext cx="1929622" cy="943585"/>
          </a:xfrm>
          <a:prstGeom prst="rect">
            <a:avLst/>
          </a:prstGeom>
        </p:spPr>
      </p:pic>
      <p:sp>
        <p:nvSpPr>
          <p:cNvPr id="10" name="TextBox 13">
            <a:extLst>
              <a:ext uri="{FF2B5EF4-FFF2-40B4-BE49-F238E27FC236}">
                <a16:creationId xmlns:a16="http://schemas.microsoft.com/office/drawing/2014/main" id="{D23B4860-91AE-3FBC-7881-827745F0468F}"/>
              </a:ext>
            </a:extLst>
          </p:cNvPr>
          <p:cNvSpPr txBox="1"/>
          <p:nvPr/>
        </p:nvSpPr>
        <p:spPr>
          <a:xfrm>
            <a:off x="457200" y="1586314"/>
            <a:ext cx="2521233" cy="492443"/>
          </a:xfrm>
          <a:prstGeom prst="rect">
            <a:avLst/>
          </a:prstGeom>
          <a:noFill/>
        </p:spPr>
        <p:txBody>
          <a:bodyPr wrap="square" rtlCol="0">
            <a:spAutoFit/>
          </a:bodyPr>
          <a:lstStyle/>
          <a:p>
            <a:pPr rtl="0"/>
            <a:r>
              <a:rPr lang="en-US" sz="1400" dirty="0">
                <a:latin typeface="Roboto" pitchFamily="2" charset="0"/>
                <a:ea typeface="Roboto" pitchFamily="2" charset="0"/>
              </a:rPr>
              <a:t>Local EMO meetings</a:t>
            </a:r>
          </a:p>
          <a:p>
            <a:pPr rtl="0"/>
            <a:endParaRPr lang="en-GB" sz="1200" dirty="0">
              <a:latin typeface="Roboto" pitchFamily="2" charset="0"/>
              <a:ea typeface="Roboto" pitchFamily="2" charset="0"/>
            </a:endParaRPr>
          </a:p>
        </p:txBody>
      </p:sp>
      <p:sp>
        <p:nvSpPr>
          <p:cNvPr id="12" name="TextBox 11">
            <a:extLst>
              <a:ext uri="{FF2B5EF4-FFF2-40B4-BE49-F238E27FC236}">
                <a16:creationId xmlns:a16="http://schemas.microsoft.com/office/drawing/2014/main" id="{667C1816-D02C-8DE7-1EC4-A694C12EC0A2}"/>
              </a:ext>
            </a:extLst>
          </p:cNvPr>
          <p:cNvSpPr txBox="1"/>
          <p:nvPr/>
        </p:nvSpPr>
        <p:spPr>
          <a:xfrm>
            <a:off x="2667000" y="1538226"/>
            <a:ext cx="2667000" cy="1169551"/>
          </a:xfrm>
          <a:prstGeom prst="rect">
            <a:avLst/>
          </a:prstGeom>
          <a:noFill/>
        </p:spPr>
        <p:txBody>
          <a:bodyPr wrap="square">
            <a:spAutoFit/>
          </a:bodyPr>
          <a:lstStyle/>
          <a:p>
            <a:pPr marL="285750" indent="-285750">
              <a:buFont typeface="Arial" panose="020B0604020202020204" pitchFamily="34" charset="0"/>
              <a:buChar char="•"/>
            </a:pPr>
            <a:r>
              <a:rPr lang="en-GB" sz="1400" dirty="0">
                <a:latin typeface="Roboto" pitchFamily="2" charset="0"/>
                <a:ea typeface="Roboto" pitchFamily="2" charset="0"/>
              </a:rPr>
              <a:t>Improved coordination and sharing of information for the early detection and response for emergency event</a:t>
            </a:r>
          </a:p>
        </p:txBody>
      </p:sp>
    </p:spTree>
    <p:extLst>
      <p:ext uri="{BB962C8B-B14F-4D97-AF65-F5344CB8AC3E}">
        <p14:creationId xmlns:p14="http://schemas.microsoft.com/office/powerpoint/2010/main" val="4239465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F938B4-E8D9-EDCD-F034-5157F3EC4EE5}"/>
              </a:ext>
            </a:extLst>
          </p:cNvPr>
          <p:cNvSpPr>
            <a:spLocks noGrp="1"/>
          </p:cNvSpPr>
          <p:nvPr>
            <p:ph idx="1"/>
          </p:nvPr>
        </p:nvSpPr>
        <p:spPr>
          <a:xfrm>
            <a:off x="4572000" y="1200151"/>
            <a:ext cx="4114800" cy="3352799"/>
          </a:xfrm>
        </p:spPr>
        <p:txBody>
          <a:bodyPr>
            <a:normAutofit fontScale="55000" lnSpcReduction="20000"/>
          </a:bodyPr>
          <a:lstStyle/>
          <a:p>
            <a:pPr marL="0" indent="0">
              <a:buNone/>
            </a:pPr>
            <a:r>
              <a:rPr lang="en-GB" sz="3200" dirty="0"/>
              <a:t>Remember the objective is:</a:t>
            </a:r>
          </a:p>
          <a:p>
            <a:endParaRPr lang="en-GB" sz="3200" dirty="0"/>
          </a:p>
          <a:p>
            <a:pPr marL="0" indent="0" algn="ctr">
              <a:buNone/>
            </a:pPr>
            <a:r>
              <a:rPr lang="en-GB" sz="3200" dirty="0"/>
              <a:t>To identify the strengths and the key challenges</a:t>
            </a:r>
          </a:p>
          <a:p>
            <a:pPr marL="0" indent="0" algn="ctr">
              <a:buNone/>
            </a:pPr>
            <a:endParaRPr lang="en-GB" sz="2000" dirty="0"/>
          </a:p>
          <a:p>
            <a:pPr marL="0" indent="0" algn="ctr">
              <a:buNone/>
            </a:pPr>
            <a:r>
              <a:rPr lang="en-GB" sz="3200" dirty="0"/>
              <a:t>but also</a:t>
            </a:r>
          </a:p>
          <a:p>
            <a:pPr algn="ctr"/>
            <a:endParaRPr lang="en-GB" sz="2000" dirty="0"/>
          </a:p>
          <a:p>
            <a:pPr marL="0" indent="0" algn="ctr">
              <a:buNone/>
            </a:pPr>
            <a:r>
              <a:rPr lang="en-GB" sz="3200" dirty="0"/>
              <a:t>To identify gaps and recognize any</a:t>
            </a:r>
          </a:p>
          <a:p>
            <a:pPr marL="0" indent="0" algn="ctr">
              <a:buNone/>
            </a:pPr>
            <a:r>
              <a:rPr lang="en-GB" sz="3600" b="1" dirty="0"/>
              <a:t>new capacities</a:t>
            </a:r>
          </a:p>
          <a:p>
            <a:pPr marL="0" indent="0" algn="ctr">
              <a:buNone/>
            </a:pPr>
            <a:r>
              <a:rPr lang="en-GB" sz="3200" dirty="0"/>
              <a:t>developed during the response</a:t>
            </a:r>
          </a:p>
          <a:p>
            <a:pPr algn="ctr"/>
            <a:endParaRPr lang="en-GB" sz="3200" dirty="0"/>
          </a:p>
          <a:p>
            <a:pPr marL="0" indent="0" algn="ctr">
              <a:buNone/>
            </a:pPr>
            <a:r>
              <a:rPr lang="en-GB" sz="2800" i="1" dirty="0"/>
              <a:t>e.g. new SOP, new equipment purchased, new skills learned,…</a:t>
            </a:r>
            <a:endParaRPr lang="en-US" sz="2800" i="1" dirty="0"/>
          </a:p>
          <a:p>
            <a:endParaRPr lang="en-CA" dirty="0"/>
          </a:p>
        </p:txBody>
      </p:sp>
      <p:sp>
        <p:nvSpPr>
          <p:cNvPr id="4" name="Slide Number Placeholder 3">
            <a:extLst>
              <a:ext uri="{FF2B5EF4-FFF2-40B4-BE49-F238E27FC236}">
                <a16:creationId xmlns:a16="http://schemas.microsoft.com/office/drawing/2014/main" id="{E0C8FA44-5E65-487D-0DFD-4C7CD75F6ABF}"/>
              </a:ext>
            </a:extLst>
          </p:cNvPr>
          <p:cNvSpPr>
            <a:spLocks noGrp="1"/>
          </p:cNvSpPr>
          <p:nvPr>
            <p:ph type="sldNum" sz="quarter" idx="10"/>
          </p:nvPr>
        </p:nvSpPr>
        <p:spPr/>
        <p:txBody>
          <a:bodyPr/>
          <a:lstStyle/>
          <a:p>
            <a:fld id="{246E4F03-9AE7-4954-8E54-3B5137041FEA}" type="slidenum">
              <a:rPr lang="en-US" smtClean="0"/>
              <a:pPr/>
              <a:t>23</a:t>
            </a:fld>
            <a:endParaRPr lang="en-US" dirty="0"/>
          </a:p>
        </p:txBody>
      </p:sp>
      <p:pic>
        <p:nvPicPr>
          <p:cNvPr id="5" name="Picture 4">
            <a:extLst>
              <a:ext uri="{FF2B5EF4-FFF2-40B4-BE49-F238E27FC236}">
                <a16:creationId xmlns:a16="http://schemas.microsoft.com/office/drawing/2014/main" id="{B2DC512C-882A-20DC-4B2C-EF9026C190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88995"/>
            <a:ext cx="720827" cy="759505"/>
          </a:xfrm>
          <a:prstGeom prst="rect">
            <a:avLst/>
          </a:prstGeom>
          <a:effectLst/>
        </p:spPr>
      </p:pic>
      <p:sp>
        <p:nvSpPr>
          <p:cNvPr id="6" name="Rectangle 5">
            <a:extLst>
              <a:ext uri="{FF2B5EF4-FFF2-40B4-BE49-F238E27FC236}">
                <a16:creationId xmlns:a16="http://schemas.microsoft.com/office/drawing/2014/main" id="{A0F1596A-2D97-D743-9954-175450861E29}"/>
              </a:ext>
            </a:extLst>
          </p:cNvPr>
          <p:cNvSpPr/>
          <p:nvPr/>
        </p:nvSpPr>
        <p:spPr>
          <a:xfrm>
            <a:off x="1143000" y="302339"/>
            <a:ext cx="7315201" cy="542113"/>
          </a:xfrm>
          <a:prstGeom prst="rect">
            <a:avLst/>
          </a:prstGeom>
          <a:solidFill>
            <a:srgbClr val="FD880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000" kern="1200" dirty="0">
                <a:latin typeface="Roboto Cn"/>
              </a:rPr>
              <a:t>Step 3 : 	</a:t>
            </a:r>
            <a:r>
              <a:rPr lang="en-US" sz="2000" b="1" kern="1200" dirty="0">
                <a:latin typeface="Roboto Cn"/>
              </a:rPr>
              <a:t>What went well? What went less well? Why?</a:t>
            </a:r>
          </a:p>
        </p:txBody>
      </p:sp>
      <p:grpSp>
        <p:nvGrpSpPr>
          <p:cNvPr id="7" name="Group 6">
            <a:extLst>
              <a:ext uri="{FF2B5EF4-FFF2-40B4-BE49-F238E27FC236}">
                <a16:creationId xmlns:a16="http://schemas.microsoft.com/office/drawing/2014/main" id="{E48AD542-879B-0F22-B656-3B90C2457A87}"/>
              </a:ext>
            </a:extLst>
          </p:cNvPr>
          <p:cNvGrpSpPr/>
          <p:nvPr/>
        </p:nvGrpSpPr>
        <p:grpSpPr>
          <a:xfrm>
            <a:off x="685800" y="948500"/>
            <a:ext cx="3438889" cy="3708059"/>
            <a:chOff x="1437911" y="2064091"/>
            <a:chExt cx="3839084" cy="4335994"/>
          </a:xfrm>
        </p:grpSpPr>
        <p:pic>
          <p:nvPicPr>
            <p:cNvPr id="8" name="Picture 7">
              <a:extLst>
                <a:ext uri="{FF2B5EF4-FFF2-40B4-BE49-F238E27FC236}">
                  <a16:creationId xmlns:a16="http://schemas.microsoft.com/office/drawing/2014/main" id="{C4B65B77-4233-F92B-2EAA-6297CE29F2D1}"/>
                </a:ext>
              </a:extLst>
            </p:cNvPr>
            <p:cNvPicPr>
              <a:picLocks noChangeAspect="1"/>
            </p:cNvPicPr>
            <p:nvPr/>
          </p:nvPicPr>
          <p:blipFill rotWithShape="1">
            <a:blip r:embed="rId4"/>
            <a:srcRect l="16613" r="16983"/>
            <a:stretch/>
          </p:blipFill>
          <p:spPr>
            <a:xfrm>
              <a:off x="1437911" y="2064091"/>
              <a:ext cx="3839084" cy="4335994"/>
            </a:xfrm>
            <a:prstGeom prst="rect">
              <a:avLst/>
            </a:prstGeom>
          </p:spPr>
        </p:pic>
        <p:sp>
          <p:nvSpPr>
            <p:cNvPr id="9" name="TextBox 8">
              <a:extLst>
                <a:ext uri="{FF2B5EF4-FFF2-40B4-BE49-F238E27FC236}">
                  <a16:creationId xmlns:a16="http://schemas.microsoft.com/office/drawing/2014/main" id="{48DDAFD4-93D1-1D37-B59C-2DA814C4C234}"/>
                </a:ext>
              </a:extLst>
            </p:cNvPr>
            <p:cNvSpPr txBox="1"/>
            <p:nvPr/>
          </p:nvSpPr>
          <p:spPr>
            <a:xfrm rot="20770255">
              <a:off x="3075429" y="2990091"/>
              <a:ext cx="1019103" cy="523220"/>
            </a:xfrm>
            <a:prstGeom prst="rect">
              <a:avLst/>
            </a:prstGeom>
            <a:noFill/>
          </p:spPr>
          <p:txBody>
            <a:bodyPr wrap="square" rtlCol="0">
              <a:spAutoFit/>
            </a:bodyPr>
            <a:lstStyle/>
            <a:p>
              <a:r>
                <a:rPr lang="en-US" sz="2800" b="1" dirty="0">
                  <a:solidFill>
                    <a:schemeClr val="bg1"/>
                  </a:solidFill>
                  <a:latin typeface="Arial Narrow" panose="020B0606020202030204" pitchFamily="34" charset="0"/>
                </a:rPr>
                <a:t>NEW</a:t>
              </a:r>
            </a:p>
          </p:txBody>
        </p:sp>
      </p:grpSp>
    </p:spTree>
    <p:extLst>
      <p:ext uri="{BB962C8B-B14F-4D97-AF65-F5344CB8AC3E}">
        <p14:creationId xmlns:p14="http://schemas.microsoft.com/office/powerpoint/2010/main" val="6570643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8A15A3-A618-12F2-C5B9-F303F8455F41}"/>
              </a:ext>
            </a:extLst>
          </p:cNvPr>
          <p:cNvSpPr>
            <a:spLocks noGrp="1"/>
          </p:cNvSpPr>
          <p:nvPr>
            <p:ph type="sldNum" sz="quarter" idx="10"/>
          </p:nvPr>
        </p:nvSpPr>
        <p:spPr/>
        <p:txBody>
          <a:bodyPr/>
          <a:lstStyle/>
          <a:p>
            <a:fld id="{246E4F03-9AE7-4954-8E54-3B5137041FEA}" type="slidenum">
              <a:rPr lang="en-US" smtClean="0"/>
              <a:pPr/>
              <a:t>24</a:t>
            </a:fld>
            <a:endParaRPr lang="en-US" dirty="0"/>
          </a:p>
        </p:txBody>
      </p:sp>
      <p:pic>
        <p:nvPicPr>
          <p:cNvPr id="5" name="Picture 4" descr="A close up of a sign&#10;&#10;Description automatically generated">
            <a:extLst>
              <a:ext uri="{FF2B5EF4-FFF2-40B4-BE49-F238E27FC236}">
                <a16:creationId xmlns:a16="http://schemas.microsoft.com/office/drawing/2014/main" id="{1A93E9D1-4359-3B84-62FE-566677AB3B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1" y="188998"/>
            <a:ext cx="762000" cy="802887"/>
          </a:xfrm>
          <a:prstGeom prst="rect">
            <a:avLst/>
          </a:prstGeom>
          <a:effectLst/>
        </p:spPr>
      </p:pic>
      <p:sp>
        <p:nvSpPr>
          <p:cNvPr id="8" name="Rectangle 7">
            <a:extLst>
              <a:ext uri="{FF2B5EF4-FFF2-40B4-BE49-F238E27FC236}">
                <a16:creationId xmlns:a16="http://schemas.microsoft.com/office/drawing/2014/main" id="{BD3F3F41-C2A4-BF7B-3533-15573F7E0042}"/>
              </a:ext>
            </a:extLst>
          </p:cNvPr>
          <p:cNvSpPr/>
          <p:nvPr/>
        </p:nvSpPr>
        <p:spPr>
          <a:xfrm>
            <a:off x="1066800" y="331788"/>
            <a:ext cx="7620000" cy="563562"/>
          </a:xfrm>
          <a:prstGeom prst="rect">
            <a:avLst/>
          </a:prstGeom>
          <a:solidFill>
            <a:srgbClr val="4472C4"/>
          </a:solidFill>
          <a:ln w="12700" cap="flat" cmpd="sng" algn="ctr">
            <a:noFill/>
            <a:prstDash val="solid"/>
            <a:miter lim="800000"/>
          </a:ln>
          <a:effectLst/>
        </p:spPr>
        <p:txBody>
          <a:bodyPr spcFirstLastPara="0" vert="horz" wrap="square" lIns="108000" tIns="106680" rIns="106681" bIns="106680" numCol="1" spcCol="1270" anchor="ctr" anchorCtr="0">
            <a:noAutofit/>
          </a:bodyPr>
          <a:lstStyle/>
          <a:p>
            <a:pPr marL="1430338" marR="0" lvl="0" indent="-1430338" defTabSz="1244600" eaLnBrk="1" fontAlgn="auto" latinLnBrk="0" hangingPunct="1">
              <a:lnSpc>
                <a:spcPct val="90000"/>
              </a:lnSpc>
              <a:spcBef>
                <a:spcPct val="0"/>
              </a:spcBef>
              <a:spcAft>
                <a:spcPct val="3500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Roboto Cn"/>
                <a:ea typeface="+mn-ea"/>
                <a:cs typeface="+mn-cs"/>
              </a:rPr>
              <a:t>Step 4 : 	</a:t>
            </a:r>
            <a:r>
              <a:rPr kumimoji="0" lang="en-US" sz="2000" b="1" i="0" u="none" strike="noStrike" kern="0" cap="none" spc="0" normalizeH="0" baseline="0" noProof="0" dirty="0">
                <a:ln>
                  <a:noFill/>
                </a:ln>
                <a:solidFill>
                  <a:prstClr val="white"/>
                </a:solidFill>
                <a:effectLst/>
                <a:uLnTx/>
                <a:uFillTx/>
                <a:latin typeface="Roboto Cn"/>
                <a:ea typeface="+mn-ea"/>
                <a:cs typeface="+mn-cs"/>
              </a:rPr>
              <a:t>What can we do to improve for next time? </a:t>
            </a:r>
          </a:p>
        </p:txBody>
      </p:sp>
      <p:pic>
        <p:nvPicPr>
          <p:cNvPr id="11" name="Picture 2">
            <a:extLst>
              <a:ext uri="{FF2B5EF4-FFF2-40B4-BE49-F238E27FC236}">
                <a16:creationId xmlns:a16="http://schemas.microsoft.com/office/drawing/2014/main" id="{2BE0389F-405C-1503-0395-BA297A4CDF4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15599" y="1960306"/>
            <a:ext cx="2143125" cy="1395413"/>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700EF34-622F-1F52-3A05-CAB46D659202}"/>
              </a:ext>
            </a:extLst>
          </p:cNvPr>
          <p:cNvSpPr txBox="1"/>
          <p:nvPr/>
        </p:nvSpPr>
        <p:spPr>
          <a:xfrm>
            <a:off x="5116303" y="1642349"/>
            <a:ext cx="3920484"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ea typeface="Roboto" pitchFamily="2" charset="0"/>
              </a:rPr>
              <a:t>Address Challenges</a:t>
            </a:r>
          </a:p>
          <a:p>
            <a:pPr marL="342900" indent="-342900">
              <a:buFont typeface="Arial" panose="020B0604020202020204" pitchFamily="34" charset="0"/>
              <a:buChar char="•"/>
            </a:pPr>
            <a:r>
              <a:rPr lang="en-US" sz="2000" dirty="0">
                <a:ea typeface="Roboto" pitchFamily="2" charset="0"/>
              </a:rPr>
              <a:t>Highlight strengths to build on.</a:t>
            </a:r>
          </a:p>
          <a:p>
            <a:pPr marL="342900" indent="-342900">
              <a:buFont typeface="Arial" panose="020B0604020202020204" pitchFamily="34" charset="0"/>
              <a:buChar char="•"/>
            </a:pPr>
            <a:endParaRPr lang="en-US" sz="2000" dirty="0">
              <a:ea typeface="Roboto" pitchFamily="2" charset="0"/>
            </a:endParaRPr>
          </a:p>
        </p:txBody>
      </p:sp>
      <p:sp>
        <p:nvSpPr>
          <p:cNvPr id="13" name="Left Brace 12">
            <a:extLst>
              <a:ext uri="{FF2B5EF4-FFF2-40B4-BE49-F238E27FC236}">
                <a16:creationId xmlns:a16="http://schemas.microsoft.com/office/drawing/2014/main" id="{1B80F7FE-7130-F66B-792A-3559FB7AD619}"/>
              </a:ext>
            </a:extLst>
          </p:cNvPr>
          <p:cNvSpPr/>
          <p:nvPr/>
        </p:nvSpPr>
        <p:spPr>
          <a:xfrm rot="16200000">
            <a:off x="6823050" y="545334"/>
            <a:ext cx="388063" cy="380155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8458DC45-6263-D254-E433-9F92B433CE59}"/>
              </a:ext>
            </a:extLst>
          </p:cNvPr>
          <p:cNvSpPr txBox="1"/>
          <p:nvPr/>
        </p:nvSpPr>
        <p:spPr>
          <a:xfrm>
            <a:off x="152401" y="1642349"/>
            <a:ext cx="3159555" cy="2862322"/>
          </a:xfrm>
          <a:prstGeom prst="rect">
            <a:avLst/>
          </a:prstGeom>
          <a:noFill/>
        </p:spPr>
        <p:txBody>
          <a:bodyPr wrap="square" rtlCol="0">
            <a:spAutoFit/>
          </a:bodyPr>
          <a:lstStyle/>
          <a:p>
            <a:r>
              <a:rPr lang="en-US" sz="2000" dirty="0">
                <a:ea typeface="Roboto" pitchFamily="2" charset="0"/>
              </a:rPr>
              <a:t>To help ensure that the same issues don’t occur during the next event, it is essential to develop a strategy to manage the strengths and challenges that have been identified. </a:t>
            </a:r>
          </a:p>
          <a:p>
            <a:endParaRPr lang="en-US" sz="2000" dirty="0">
              <a:ea typeface="Roboto" pitchFamily="2" charset="0"/>
            </a:endParaRPr>
          </a:p>
          <a:p>
            <a:endParaRPr lang="en-US" sz="2000" dirty="0">
              <a:ea typeface="Roboto" pitchFamily="2" charset="0"/>
            </a:endParaRPr>
          </a:p>
        </p:txBody>
      </p:sp>
      <p:sp>
        <p:nvSpPr>
          <p:cNvPr id="15" name="TextBox 14">
            <a:extLst>
              <a:ext uri="{FF2B5EF4-FFF2-40B4-BE49-F238E27FC236}">
                <a16:creationId xmlns:a16="http://schemas.microsoft.com/office/drawing/2014/main" id="{A395D691-9806-F955-8065-BD9EF422CAC6}"/>
              </a:ext>
            </a:extLst>
          </p:cNvPr>
          <p:cNvSpPr txBox="1"/>
          <p:nvPr/>
        </p:nvSpPr>
        <p:spPr>
          <a:xfrm>
            <a:off x="5410200" y="2724150"/>
            <a:ext cx="3920484" cy="1631216"/>
          </a:xfrm>
          <a:prstGeom prst="rect">
            <a:avLst/>
          </a:prstGeom>
          <a:noFill/>
        </p:spPr>
        <p:txBody>
          <a:bodyPr wrap="square" rtlCol="0">
            <a:spAutoFit/>
          </a:bodyPr>
          <a:lstStyle/>
          <a:p>
            <a:r>
              <a:rPr lang="en-US" sz="2000" dirty="0">
                <a:ea typeface="Roboto" pitchFamily="2" charset="0"/>
              </a:rPr>
              <a:t>Develop Specific Activities:</a:t>
            </a:r>
          </a:p>
          <a:p>
            <a:pPr marL="342900" indent="-342900">
              <a:buFont typeface="Arial" panose="020B0604020202020204" pitchFamily="34" charset="0"/>
              <a:buChar char="•"/>
            </a:pPr>
            <a:r>
              <a:rPr lang="en-US" sz="2000" dirty="0">
                <a:ea typeface="Roboto" pitchFamily="2" charset="0"/>
              </a:rPr>
              <a:t>to build on strengths</a:t>
            </a:r>
          </a:p>
          <a:p>
            <a:pPr marL="342900" indent="-342900">
              <a:buFont typeface="Arial" panose="020B0604020202020204" pitchFamily="34" charset="0"/>
              <a:buChar char="•"/>
            </a:pPr>
            <a:r>
              <a:rPr lang="en-US" sz="2000" dirty="0">
                <a:ea typeface="Roboto" pitchFamily="2" charset="0"/>
              </a:rPr>
              <a:t>to address and mitigate challenges</a:t>
            </a:r>
          </a:p>
          <a:p>
            <a:pPr marL="342900" indent="-342900">
              <a:buFont typeface="Arial" panose="020B0604020202020204" pitchFamily="34" charset="0"/>
              <a:buChar char="•"/>
            </a:pPr>
            <a:endParaRPr lang="en-US" sz="2000" dirty="0">
              <a:ea typeface="Roboto" pitchFamily="2" charset="0"/>
            </a:endParaRPr>
          </a:p>
        </p:txBody>
      </p:sp>
    </p:spTree>
    <p:extLst>
      <p:ext uri="{BB962C8B-B14F-4D97-AF65-F5344CB8AC3E}">
        <p14:creationId xmlns:p14="http://schemas.microsoft.com/office/powerpoint/2010/main" val="3500024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1F26C2-1854-244C-4F65-8F821FE5B721}"/>
              </a:ext>
            </a:extLst>
          </p:cNvPr>
          <p:cNvSpPr>
            <a:spLocks noGrp="1"/>
          </p:cNvSpPr>
          <p:nvPr>
            <p:ph idx="1"/>
          </p:nvPr>
        </p:nvSpPr>
        <p:spPr>
          <a:xfrm>
            <a:off x="4572000" y="1481932"/>
            <a:ext cx="4114800" cy="2743199"/>
          </a:xfrm>
        </p:spPr>
        <p:txBody>
          <a:bodyPr>
            <a:normAutofit fontScale="62500" lnSpcReduction="20000"/>
          </a:bodyPr>
          <a:lstStyle/>
          <a:p>
            <a:pPr marL="285750" indent="-285750">
              <a:buFont typeface="Arial" panose="020B0604020202020204" pitchFamily="34" charset="0"/>
              <a:buChar char="•"/>
            </a:pPr>
            <a:r>
              <a:rPr lang="en-US" sz="3200" dirty="0"/>
              <a:t>All activities need to be practical and realistic</a:t>
            </a:r>
          </a:p>
          <a:p>
            <a:endParaRPr lang="en-US" sz="3200" dirty="0"/>
          </a:p>
          <a:p>
            <a:pPr marL="285750" indent="-285750">
              <a:buFont typeface="Arial" panose="020B0604020202020204" pitchFamily="34" charset="0"/>
              <a:buChar char="•"/>
            </a:pPr>
            <a:r>
              <a:rPr lang="en-US" sz="3200" dirty="0"/>
              <a:t>Several activities might be necessary to address a single challenge or a strengths</a:t>
            </a:r>
          </a:p>
          <a:p>
            <a:endParaRPr lang="en-US" sz="3200" dirty="0"/>
          </a:p>
          <a:p>
            <a:pPr marL="285750" indent="-285750">
              <a:buFont typeface="Arial" panose="020B0604020202020204" pitchFamily="34" charset="0"/>
              <a:buChar char="•"/>
            </a:pPr>
            <a:r>
              <a:rPr lang="en-US" sz="3200" dirty="0"/>
              <a:t>Not all strengths or challenges need an activity</a:t>
            </a:r>
          </a:p>
          <a:p>
            <a:pPr marL="0" indent="0">
              <a:buNone/>
            </a:pPr>
            <a:endParaRPr lang="en-CA" dirty="0"/>
          </a:p>
        </p:txBody>
      </p:sp>
      <p:sp>
        <p:nvSpPr>
          <p:cNvPr id="4" name="Slide Number Placeholder 3">
            <a:extLst>
              <a:ext uri="{FF2B5EF4-FFF2-40B4-BE49-F238E27FC236}">
                <a16:creationId xmlns:a16="http://schemas.microsoft.com/office/drawing/2014/main" id="{B79B5336-6C2D-1418-43C9-4DBAAC0378BB}"/>
              </a:ext>
            </a:extLst>
          </p:cNvPr>
          <p:cNvSpPr>
            <a:spLocks noGrp="1"/>
          </p:cNvSpPr>
          <p:nvPr>
            <p:ph type="sldNum" sz="quarter" idx="10"/>
          </p:nvPr>
        </p:nvSpPr>
        <p:spPr/>
        <p:txBody>
          <a:bodyPr/>
          <a:lstStyle/>
          <a:p>
            <a:fld id="{246E4F03-9AE7-4954-8E54-3B5137041FEA}" type="slidenum">
              <a:rPr lang="en-US" smtClean="0"/>
              <a:pPr/>
              <a:t>25</a:t>
            </a:fld>
            <a:endParaRPr lang="en-US" dirty="0"/>
          </a:p>
        </p:txBody>
      </p:sp>
      <p:pic>
        <p:nvPicPr>
          <p:cNvPr id="5" name="Picture 4" descr="A close up of a sign&#10;&#10;Description automatically generated">
            <a:extLst>
              <a:ext uri="{FF2B5EF4-FFF2-40B4-BE49-F238E27FC236}">
                <a16:creationId xmlns:a16="http://schemas.microsoft.com/office/drawing/2014/main" id="{FD409407-7D1A-9D3C-485D-5C4C2CFC5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1" y="188998"/>
            <a:ext cx="762000" cy="802887"/>
          </a:xfrm>
          <a:prstGeom prst="rect">
            <a:avLst/>
          </a:prstGeom>
          <a:effectLst/>
        </p:spPr>
      </p:pic>
      <p:sp>
        <p:nvSpPr>
          <p:cNvPr id="6" name="Rectangle 5">
            <a:extLst>
              <a:ext uri="{FF2B5EF4-FFF2-40B4-BE49-F238E27FC236}">
                <a16:creationId xmlns:a16="http://schemas.microsoft.com/office/drawing/2014/main" id="{F3A009B2-7525-C012-3B84-ECB9EB6CBF67}"/>
              </a:ext>
            </a:extLst>
          </p:cNvPr>
          <p:cNvSpPr/>
          <p:nvPr/>
        </p:nvSpPr>
        <p:spPr>
          <a:xfrm>
            <a:off x="1066800" y="331788"/>
            <a:ext cx="7620000" cy="563562"/>
          </a:xfrm>
          <a:prstGeom prst="rect">
            <a:avLst/>
          </a:prstGeom>
          <a:solidFill>
            <a:srgbClr val="4472C4"/>
          </a:solidFill>
          <a:ln w="12700" cap="flat" cmpd="sng" algn="ctr">
            <a:noFill/>
            <a:prstDash val="solid"/>
            <a:miter lim="800000"/>
          </a:ln>
          <a:effectLst/>
        </p:spPr>
        <p:txBody>
          <a:bodyPr spcFirstLastPara="0" vert="horz" wrap="square" lIns="108000" tIns="106680" rIns="106681" bIns="106680" numCol="1" spcCol="1270" anchor="ctr" anchorCtr="0">
            <a:noAutofit/>
          </a:bodyPr>
          <a:lstStyle/>
          <a:p>
            <a:pPr marL="1430338" marR="0" lvl="0" indent="-1430338" defTabSz="1244600" eaLnBrk="1" fontAlgn="auto" latinLnBrk="0" hangingPunct="1">
              <a:lnSpc>
                <a:spcPct val="90000"/>
              </a:lnSpc>
              <a:spcBef>
                <a:spcPct val="0"/>
              </a:spcBef>
              <a:spcAft>
                <a:spcPct val="3500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Roboto Cn"/>
                <a:ea typeface="+mn-ea"/>
                <a:cs typeface="+mn-cs"/>
              </a:rPr>
              <a:t>Step 4 : 	</a:t>
            </a:r>
            <a:r>
              <a:rPr kumimoji="0" lang="en-US" sz="2000" b="1" i="0" u="none" strike="noStrike" kern="0" cap="none" spc="0" normalizeH="0" baseline="0" noProof="0" dirty="0">
                <a:ln>
                  <a:noFill/>
                </a:ln>
                <a:solidFill>
                  <a:prstClr val="white"/>
                </a:solidFill>
                <a:effectLst/>
                <a:uLnTx/>
                <a:uFillTx/>
                <a:latin typeface="Roboto Cn"/>
                <a:ea typeface="+mn-ea"/>
                <a:cs typeface="+mn-cs"/>
              </a:rPr>
              <a:t>What can we do to improve for next time? </a:t>
            </a:r>
          </a:p>
        </p:txBody>
      </p:sp>
      <p:pic>
        <p:nvPicPr>
          <p:cNvPr id="8" name="Picture 7" descr="A close up of a sign&#10;&#10;Description automatically generated">
            <a:extLst>
              <a:ext uri="{FF2B5EF4-FFF2-40B4-BE49-F238E27FC236}">
                <a16:creationId xmlns:a16="http://schemas.microsoft.com/office/drawing/2014/main" id="{3F44FB91-404B-6B9F-6150-8A92A61C6C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297" y="3511904"/>
            <a:ext cx="1929622" cy="943585"/>
          </a:xfrm>
          <a:prstGeom prst="rect">
            <a:avLst/>
          </a:prstGeom>
        </p:spPr>
      </p:pic>
      <p:graphicFrame>
        <p:nvGraphicFramePr>
          <p:cNvPr id="9" name="Table 8">
            <a:extLst>
              <a:ext uri="{FF2B5EF4-FFF2-40B4-BE49-F238E27FC236}">
                <a16:creationId xmlns:a16="http://schemas.microsoft.com/office/drawing/2014/main" id="{F702D070-B1CD-DC85-687B-493380ACDABF}"/>
              </a:ext>
            </a:extLst>
          </p:cNvPr>
          <p:cNvGraphicFramePr>
            <a:graphicFrameLocks noGrp="1"/>
          </p:cNvGraphicFramePr>
          <p:nvPr>
            <p:extLst>
              <p:ext uri="{D42A27DB-BD31-4B8C-83A1-F6EECF244321}">
                <p14:modId xmlns:p14="http://schemas.microsoft.com/office/powerpoint/2010/main" val="2118114531"/>
              </p:ext>
            </p:extLst>
          </p:nvPr>
        </p:nvGraphicFramePr>
        <p:xfrm>
          <a:off x="334297" y="1352550"/>
          <a:ext cx="4267200" cy="3102939"/>
        </p:xfrm>
        <a:graphic>
          <a:graphicData uri="http://schemas.openxmlformats.org/drawingml/2006/table">
            <a:tbl>
              <a:tblPr firstRow="1" firstCol="1" bandRow="1"/>
              <a:tblGrid>
                <a:gridCol w="2133600">
                  <a:extLst>
                    <a:ext uri="{9D8B030D-6E8A-4147-A177-3AD203B41FA5}">
                      <a16:colId xmlns:a16="http://schemas.microsoft.com/office/drawing/2014/main" val="974680184"/>
                    </a:ext>
                  </a:extLst>
                </a:gridCol>
                <a:gridCol w="2133600">
                  <a:extLst>
                    <a:ext uri="{9D8B030D-6E8A-4147-A177-3AD203B41FA5}">
                      <a16:colId xmlns:a16="http://schemas.microsoft.com/office/drawing/2014/main" val="1224182012"/>
                    </a:ext>
                  </a:extLst>
                </a:gridCol>
              </a:tblGrid>
              <a:tr h="203529">
                <a:tc gridSpan="2">
                  <a:txBody>
                    <a:bodyPr/>
                    <a:lstStyle/>
                    <a:p>
                      <a:pPr algn="ctr">
                        <a:lnSpc>
                          <a:spcPct val="107000"/>
                        </a:lnSpc>
                        <a:spcAft>
                          <a:spcPts val="800"/>
                        </a:spcAft>
                      </a:pPr>
                      <a:r>
                        <a:rPr lang="en-CA" sz="1300" b="1" kern="100">
                          <a:effectLst/>
                          <a:latin typeface="Calibri" panose="020F0502020204030204" pitchFamily="34" charset="0"/>
                          <a:ea typeface="Calibri" panose="020F0502020204030204" pitchFamily="34" charset="0"/>
                          <a:cs typeface="Times New Roman" panose="02020603050405020304" pitchFamily="18" charset="0"/>
                        </a:rPr>
                        <a:t>Activity</a:t>
                      </a:r>
                      <a:endParaRPr lang="en-CA" sz="1000" kern="100">
                        <a:effectLst/>
                        <a:latin typeface="Calibri" panose="020F0502020204030204" pitchFamily="34" charset="0"/>
                        <a:ea typeface="Calibri" panose="020F0502020204030204" pitchFamily="34" charset="0"/>
                        <a:cs typeface="Times New Roman" panose="02020603050405020304" pitchFamily="18" charset="0"/>
                      </a:endParaRPr>
                    </a:p>
                  </a:txBody>
                  <a:tcPr marL="63973" marR="63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CA"/>
                    </a:p>
                  </a:txBody>
                  <a:tcPr/>
                </a:tc>
                <a:extLst>
                  <a:ext uri="{0D108BD9-81ED-4DB2-BD59-A6C34878D82A}">
                    <a16:rowId xmlns:a16="http://schemas.microsoft.com/office/drawing/2014/main" val="2899906340"/>
                  </a:ext>
                </a:extLst>
              </a:tr>
              <a:tr h="1353504">
                <a:tc>
                  <a:txBody>
                    <a:bodyPr/>
                    <a:lstStyle/>
                    <a:p>
                      <a:pPr>
                        <a:lnSpc>
                          <a:spcPct val="107000"/>
                        </a:lnSpc>
                        <a:spcAft>
                          <a:spcPts val="800"/>
                        </a:spcAft>
                      </a:pPr>
                      <a:r>
                        <a:rPr lang="en-CA" sz="1000" b="1" kern="100">
                          <a:effectLst/>
                          <a:latin typeface="Calibri" panose="020F0502020204030204" pitchFamily="34" charset="0"/>
                          <a:ea typeface="Calibri" panose="020F0502020204030204" pitchFamily="34" charset="0"/>
                          <a:cs typeface="Times New Roman" panose="02020603050405020304" pitchFamily="18" charset="0"/>
                        </a:rPr>
                        <a:t>Activity:</a:t>
                      </a:r>
                      <a:r>
                        <a:rPr lang="en-CA" sz="1000" kern="100">
                          <a:effectLst/>
                          <a:latin typeface="Calibri" panose="020F0502020204030204" pitchFamily="34" charset="0"/>
                          <a:ea typeface="Calibri" panose="020F0502020204030204" pitchFamily="34" charset="0"/>
                          <a:cs typeface="Times New Roman" panose="02020603050405020304" pitchFamily="18" charset="0"/>
                        </a:rPr>
                        <a:t> </a:t>
                      </a:r>
                      <a:br>
                        <a:rPr lang="en-CA" sz="1000" kern="100">
                          <a:effectLst/>
                          <a:latin typeface="Calibri" panose="020F0502020204030204" pitchFamily="34" charset="0"/>
                          <a:ea typeface="Calibri" panose="020F0502020204030204" pitchFamily="34" charset="0"/>
                          <a:cs typeface="Times New Roman" panose="02020603050405020304" pitchFamily="18" charset="0"/>
                        </a:rPr>
                      </a:br>
                      <a:r>
                        <a:rPr lang="en-CA" sz="1000" kern="100">
                          <a:effectLst/>
                          <a:latin typeface="Calibri" panose="020F0502020204030204" pitchFamily="34" charset="0"/>
                          <a:ea typeface="Calibri" panose="020F0502020204030204" pitchFamily="34" charset="0"/>
                          <a:cs typeface="Times New Roman" panose="02020603050405020304" pitchFamily="18" charset="0"/>
                        </a:rPr>
                        <a:t>Conduct a half day of training for Local EMO members on EOC essentials and to determine roles during a response. </a:t>
                      </a:r>
                    </a:p>
                  </a:txBody>
                  <a:tcPr marL="63973" marR="63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000" b="1" kern="100" dirty="0">
                          <a:effectLst/>
                          <a:latin typeface="Calibri" panose="020F0502020204030204" pitchFamily="34" charset="0"/>
                          <a:ea typeface="Calibri" panose="020F0502020204030204" pitchFamily="34" charset="0"/>
                          <a:cs typeface="Times New Roman" panose="02020603050405020304" pitchFamily="18" charset="0"/>
                        </a:rPr>
                        <a:t>Key Steps for Implementation:</a:t>
                      </a:r>
                      <a:endParaRPr lang="en-CA"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CA" sz="1000" kern="100" dirty="0">
                          <a:effectLst/>
                          <a:latin typeface="Calibri" panose="020F0502020204030204" pitchFamily="34" charset="0"/>
                          <a:ea typeface="Calibri" panose="020F0502020204030204" pitchFamily="34" charset="0"/>
                          <a:cs typeface="Times New Roman" panose="02020603050405020304" pitchFamily="18" charset="0"/>
                        </a:rPr>
                        <a:t>Determine date/location for training.</a:t>
                      </a:r>
                    </a:p>
                    <a:p>
                      <a:pPr marL="342900" lvl="0" indent="-342900">
                        <a:lnSpc>
                          <a:spcPct val="107000"/>
                        </a:lnSpc>
                        <a:buFont typeface="Symbol" panose="05050102010706020507" pitchFamily="18" charset="2"/>
                        <a:buChar char=""/>
                      </a:pPr>
                      <a:r>
                        <a:rPr lang="en-CA" sz="1000" kern="100" dirty="0">
                          <a:effectLst/>
                          <a:latin typeface="Calibri" panose="020F0502020204030204" pitchFamily="34" charset="0"/>
                          <a:ea typeface="Calibri" panose="020F0502020204030204" pitchFamily="34" charset="0"/>
                          <a:cs typeface="Times New Roman" panose="02020603050405020304" pitchFamily="18" charset="0"/>
                        </a:rPr>
                        <a:t>Determine goals to achieve for training.</a:t>
                      </a:r>
                    </a:p>
                    <a:p>
                      <a:pPr marL="342900" lvl="0" indent="-342900">
                        <a:lnSpc>
                          <a:spcPct val="107000"/>
                        </a:lnSpc>
                        <a:buFont typeface="Symbol" panose="05050102010706020507" pitchFamily="18" charset="2"/>
                        <a:buChar char=""/>
                      </a:pPr>
                      <a:r>
                        <a:rPr lang="en-CA" sz="1000" kern="100" dirty="0">
                          <a:effectLst/>
                          <a:latin typeface="Calibri" panose="020F0502020204030204" pitchFamily="34" charset="0"/>
                          <a:ea typeface="Calibri" panose="020F0502020204030204" pitchFamily="34" charset="0"/>
                          <a:cs typeface="Times New Roman" panose="02020603050405020304" pitchFamily="18" charset="0"/>
                        </a:rPr>
                        <a:t>Find training instructor. </a:t>
                      </a:r>
                    </a:p>
                    <a:p>
                      <a:pPr marL="342900" lvl="0" indent="-342900">
                        <a:lnSpc>
                          <a:spcPct val="107000"/>
                        </a:lnSpc>
                        <a:buFont typeface="Symbol" panose="05050102010706020507" pitchFamily="18" charset="2"/>
                        <a:buChar char=""/>
                      </a:pPr>
                      <a:r>
                        <a:rPr lang="en-CA" sz="1000" kern="100" dirty="0">
                          <a:effectLst/>
                          <a:latin typeface="Calibri" panose="020F0502020204030204" pitchFamily="34" charset="0"/>
                          <a:ea typeface="Calibri" panose="020F0502020204030204" pitchFamily="34" charset="0"/>
                          <a:cs typeface="Times New Roman" panose="02020603050405020304" pitchFamily="18" charset="0"/>
                        </a:rPr>
                        <a:t>Create or Procure training materials.</a:t>
                      </a:r>
                    </a:p>
                    <a:p>
                      <a:pPr marL="457200">
                        <a:lnSpc>
                          <a:spcPct val="107000"/>
                        </a:lnSpc>
                        <a:spcAft>
                          <a:spcPts val="800"/>
                        </a:spcAft>
                      </a:pPr>
                      <a:r>
                        <a:rPr lang="en-CA" sz="10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3973" marR="63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9330061"/>
                  </a:ext>
                </a:extLst>
              </a:tr>
              <a:tr h="1186167">
                <a:tc>
                  <a:txBody>
                    <a:bodyPr/>
                    <a:lstStyle/>
                    <a:p>
                      <a:pPr>
                        <a:lnSpc>
                          <a:spcPct val="107000"/>
                        </a:lnSpc>
                        <a:spcAft>
                          <a:spcPts val="800"/>
                        </a:spcAft>
                      </a:pPr>
                      <a:r>
                        <a:rPr lang="en-CA" sz="1000" b="1" kern="100" dirty="0">
                          <a:effectLst/>
                          <a:latin typeface="Calibri" panose="020F0502020204030204" pitchFamily="34" charset="0"/>
                          <a:ea typeface="Calibri" panose="020F0502020204030204" pitchFamily="34" charset="0"/>
                          <a:cs typeface="Times New Roman" panose="02020603050405020304" pitchFamily="18" charset="0"/>
                        </a:rPr>
                        <a:t>Deadline:</a:t>
                      </a:r>
                      <a:r>
                        <a:rPr lang="en-CA" sz="1000" kern="100" dirty="0">
                          <a:effectLst/>
                          <a:latin typeface="Calibri" panose="020F0502020204030204" pitchFamily="34" charset="0"/>
                          <a:ea typeface="Calibri" panose="020F0502020204030204" pitchFamily="34" charset="0"/>
                          <a:cs typeface="Times New Roman" panose="02020603050405020304" pitchFamily="18" charset="0"/>
                        </a:rPr>
                        <a:t> Dec 31, 2024</a:t>
                      </a:r>
                    </a:p>
                  </a:txBody>
                  <a:tcPr marL="63973" marR="63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CA" sz="1000" b="1" kern="100" dirty="0">
                          <a:effectLst/>
                          <a:latin typeface="Calibri" panose="020F0502020204030204" pitchFamily="34" charset="0"/>
                          <a:ea typeface="Calibri" panose="020F0502020204030204" pitchFamily="34" charset="0"/>
                          <a:cs typeface="Times New Roman" panose="02020603050405020304" pitchFamily="18" charset="0"/>
                        </a:rPr>
                        <a:t>Goal:</a:t>
                      </a:r>
                      <a:endParaRPr lang="en-CA" sz="1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CA" sz="1000" kern="100" dirty="0">
                          <a:effectLst/>
                          <a:latin typeface="Calibri" panose="020F0502020204030204" pitchFamily="34" charset="0"/>
                          <a:ea typeface="Calibri" panose="020F0502020204030204" pitchFamily="34" charset="0"/>
                          <a:cs typeface="Times New Roman" panose="02020603050405020304" pitchFamily="18" charset="0"/>
                        </a:rPr>
                        <a:t># of people trained who can manage roles on a team</a:t>
                      </a:r>
                    </a:p>
                    <a:p>
                      <a:pPr marL="342900" lvl="0" indent="-342900">
                        <a:lnSpc>
                          <a:spcPct val="107000"/>
                        </a:lnSpc>
                        <a:spcAft>
                          <a:spcPts val="800"/>
                        </a:spcAft>
                        <a:buFont typeface="Symbol" panose="05050102010706020507" pitchFamily="18" charset="2"/>
                        <a:buChar char=""/>
                      </a:pPr>
                      <a:r>
                        <a:rPr lang="en-CA" sz="1000" kern="100" dirty="0">
                          <a:effectLst/>
                          <a:latin typeface="Calibri" panose="020F0502020204030204" pitchFamily="34" charset="0"/>
                          <a:ea typeface="Calibri" panose="020F0502020204030204" pitchFamily="34" charset="0"/>
                          <a:cs typeface="Times New Roman" panose="02020603050405020304" pitchFamily="18" charset="0"/>
                        </a:rPr>
                        <a:t>General understanding of roles and responsibilities and who sits on the LEMO</a:t>
                      </a:r>
                    </a:p>
                    <a:p>
                      <a:pPr>
                        <a:lnSpc>
                          <a:spcPct val="107000"/>
                        </a:lnSpc>
                        <a:spcAft>
                          <a:spcPts val="800"/>
                        </a:spcAft>
                      </a:pPr>
                      <a:r>
                        <a:rPr lang="en-CA" sz="10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63973" marR="639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4285171"/>
                  </a:ext>
                </a:extLst>
              </a:tr>
            </a:tbl>
          </a:graphicData>
        </a:graphic>
      </p:graphicFrame>
    </p:spTree>
    <p:extLst>
      <p:ext uri="{BB962C8B-B14F-4D97-AF65-F5344CB8AC3E}">
        <p14:creationId xmlns:p14="http://schemas.microsoft.com/office/powerpoint/2010/main" val="13784718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33B860-650A-4C1A-C80A-958FC4ED2B36}"/>
              </a:ext>
            </a:extLst>
          </p:cNvPr>
          <p:cNvSpPr>
            <a:spLocks noGrp="1"/>
          </p:cNvSpPr>
          <p:nvPr>
            <p:ph idx="1"/>
          </p:nvPr>
        </p:nvSpPr>
        <p:spPr>
          <a:xfrm>
            <a:off x="457200" y="1200151"/>
            <a:ext cx="8229600" cy="3505199"/>
          </a:xfrm>
        </p:spPr>
        <p:txBody>
          <a:bodyPr>
            <a:normAutofit/>
          </a:bodyPr>
          <a:lstStyle/>
          <a:p>
            <a:pPr marL="0" indent="0">
              <a:buNone/>
            </a:pPr>
            <a:r>
              <a:rPr lang="en-GB" sz="1600" b="1" dirty="0">
                <a:solidFill>
                  <a:srgbClr val="000000"/>
                </a:solidFill>
              </a:rPr>
              <a:t>Working groups</a:t>
            </a:r>
          </a:p>
          <a:p>
            <a:pPr marL="0" indent="0">
              <a:buNone/>
            </a:pPr>
            <a:r>
              <a:rPr lang="en-US" sz="1600" b="1" dirty="0">
                <a:solidFill>
                  <a:srgbClr val="000000"/>
                </a:solidFill>
              </a:rPr>
              <a:t>Duration: </a:t>
            </a:r>
            <a:r>
              <a:rPr lang="en-US" sz="1600" dirty="0">
                <a:solidFill>
                  <a:srgbClr val="000000"/>
                </a:solidFill>
              </a:rPr>
              <a:t>45 min</a:t>
            </a:r>
          </a:p>
          <a:p>
            <a:pPr marL="0" indent="0">
              <a:buNone/>
            </a:pPr>
            <a:endParaRPr lang="en-US" sz="1600" b="1" dirty="0">
              <a:solidFill>
                <a:srgbClr val="000000"/>
              </a:solidFill>
            </a:endParaRPr>
          </a:p>
          <a:p>
            <a:pPr marL="514350" indent="-514350">
              <a:buAutoNum type="arabicPeriod"/>
            </a:pPr>
            <a:r>
              <a:rPr lang="en-US" sz="1600" dirty="0">
                <a:solidFill>
                  <a:srgbClr val="000000"/>
                </a:solidFill>
              </a:rPr>
              <a:t>Referencing the challenges and strengths we identified before, identify activities we could undertake to improve things for next time.</a:t>
            </a:r>
          </a:p>
          <a:p>
            <a:pPr marL="514350" indent="-514350">
              <a:buAutoNum type="arabicPeriod"/>
            </a:pPr>
            <a:r>
              <a:rPr lang="en-US" sz="1600" dirty="0">
                <a:solidFill>
                  <a:srgbClr val="000000"/>
                </a:solidFill>
              </a:rPr>
              <a:t>Maximum of 5 activities. For each:</a:t>
            </a:r>
          </a:p>
          <a:p>
            <a:pPr lvl="1"/>
            <a:r>
              <a:rPr lang="en-US" sz="1200" dirty="0">
                <a:solidFill>
                  <a:srgbClr val="000000"/>
                </a:solidFill>
              </a:rPr>
              <a:t>What is the activity?</a:t>
            </a:r>
          </a:p>
          <a:p>
            <a:pPr lvl="1"/>
            <a:r>
              <a:rPr lang="en-CA" sz="1200" dirty="0">
                <a:solidFill>
                  <a:srgbClr val="000000"/>
                </a:solidFill>
              </a:rPr>
              <a:t>What are the steps?</a:t>
            </a:r>
          </a:p>
          <a:p>
            <a:pPr lvl="1"/>
            <a:r>
              <a:rPr lang="en-CA" sz="1200" dirty="0">
                <a:solidFill>
                  <a:srgbClr val="000000"/>
                </a:solidFill>
              </a:rPr>
              <a:t>When should we do this by?</a:t>
            </a:r>
          </a:p>
          <a:p>
            <a:pPr lvl="1"/>
            <a:r>
              <a:rPr lang="en-CA" sz="1200" dirty="0">
                <a:solidFill>
                  <a:srgbClr val="000000"/>
                </a:solidFill>
              </a:rPr>
              <a:t>What is the final goal?</a:t>
            </a:r>
            <a:endParaRPr lang="en-US" sz="1200" dirty="0">
              <a:solidFill>
                <a:srgbClr val="000000"/>
              </a:solidFill>
            </a:endParaRPr>
          </a:p>
          <a:p>
            <a:pPr marL="0" indent="0" algn="ctr">
              <a:buNone/>
            </a:pPr>
            <a:br>
              <a:rPr lang="en-US" sz="1600" b="1" dirty="0">
                <a:solidFill>
                  <a:srgbClr val="000000"/>
                </a:solidFill>
              </a:rPr>
            </a:br>
            <a:r>
              <a:rPr lang="en-US" sz="1600" b="1" dirty="0">
                <a:solidFill>
                  <a:srgbClr val="000000"/>
                </a:solidFill>
              </a:rPr>
              <a:t>POST THE ACTIVTIES UP ON A WALL WHEN YOU ARE DONE</a:t>
            </a:r>
          </a:p>
          <a:p>
            <a:pPr marL="514350" indent="-514350">
              <a:lnSpc>
                <a:spcPct val="50000"/>
              </a:lnSpc>
              <a:spcBef>
                <a:spcPts val="1104"/>
              </a:spcBef>
              <a:buAutoNum type="arabicPeriod"/>
            </a:pPr>
            <a:endParaRPr lang="en-US" sz="1600" u="sng" dirty="0">
              <a:solidFill>
                <a:srgbClr val="000000"/>
              </a:solidFill>
            </a:endParaRPr>
          </a:p>
        </p:txBody>
      </p:sp>
      <p:sp>
        <p:nvSpPr>
          <p:cNvPr id="4" name="Slide Number Placeholder 3">
            <a:extLst>
              <a:ext uri="{FF2B5EF4-FFF2-40B4-BE49-F238E27FC236}">
                <a16:creationId xmlns:a16="http://schemas.microsoft.com/office/drawing/2014/main" id="{59E4AB9F-52E6-A907-030B-983D36572339}"/>
              </a:ext>
            </a:extLst>
          </p:cNvPr>
          <p:cNvSpPr>
            <a:spLocks noGrp="1"/>
          </p:cNvSpPr>
          <p:nvPr>
            <p:ph type="sldNum" sz="quarter" idx="10"/>
          </p:nvPr>
        </p:nvSpPr>
        <p:spPr/>
        <p:txBody>
          <a:bodyPr/>
          <a:lstStyle/>
          <a:p>
            <a:fld id="{246E4F03-9AE7-4954-8E54-3B5137041FEA}" type="slidenum">
              <a:rPr lang="en-US" smtClean="0"/>
              <a:pPr/>
              <a:t>26</a:t>
            </a:fld>
            <a:endParaRPr lang="en-US" dirty="0"/>
          </a:p>
        </p:txBody>
      </p:sp>
      <p:pic>
        <p:nvPicPr>
          <p:cNvPr id="5" name="Picture 4" descr="A close up of a sign&#10;&#10;Description automatically generated">
            <a:extLst>
              <a:ext uri="{FF2B5EF4-FFF2-40B4-BE49-F238E27FC236}">
                <a16:creationId xmlns:a16="http://schemas.microsoft.com/office/drawing/2014/main" id="{33B8AEC3-3387-ED62-E7A3-85B4F21D3D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1" y="188998"/>
            <a:ext cx="762000" cy="802887"/>
          </a:xfrm>
          <a:prstGeom prst="rect">
            <a:avLst/>
          </a:prstGeom>
          <a:effectLst/>
        </p:spPr>
      </p:pic>
      <p:sp>
        <p:nvSpPr>
          <p:cNvPr id="6" name="Rectangle 5">
            <a:extLst>
              <a:ext uri="{FF2B5EF4-FFF2-40B4-BE49-F238E27FC236}">
                <a16:creationId xmlns:a16="http://schemas.microsoft.com/office/drawing/2014/main" id="{BC01B261-6FC1-45A8-CA37-F1A50130BDC0}"/>
              </a:ext>
            </a:extLst>
          </p:cNvPr>
          <p:cNvSpPr/>
          <p:nvPr/>
        </p:nvSpPr>
        <p:spPr>
          <a:xfrm>
            <a:off x="1066800" y="331788"/>
            <a:ext cx="7620000" cy="563562"/>
          </a:xfrm>
          <a:prstGeom prst="rect">
            <a:avLst/>
          </a:prstGeom>
          <a:solidFill>
            <a:srgbClr val="4472C4"/>
          </a:solidFill>
          <a:ln w="12700" cap="flat" cmpd="sng" algn="ctr">
            <a:noFill/>
            <a:prstDash val="solid"/>
            <a:miter lim="800000"/>
          </a:ln>
          <a:effectLst/>
        </p:spPr>
        <p:txBody>
          <a:bodyPr spcFirstLastPara="0" vert="horz" wrap="square" lIns="108000" tIns="106680" rIns="106681" bIns="106680" numCol="1" spcCol="1270" anchor="ctr" anchorCtr="0">
            <a:noAutofit/>
          </a:bodyPr>
          <a:lstStyle/>
          <a:p>
            <a:pPr marL="1430338" marR="0" lvl="0" indent="-1430338" defTabSz="1244600" eaLnBrk="1" fontAlgn="auto" latinLnBrk="0" hangingPunct="1">
              <a:lnSpc>
                <a:spcPct val="90000"/>
              </a:lnSpc>
              <a:spcBef>
                <a:spcPct val="0"/>
              </a:spcBef>
              <a:spcAft>
                <a:spcPct val="3500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Roboto Cn"/>
                <a:ea typeface="+mn-ea"/>
                <a:cs typeface="+mn-cs"/>
              </a:rPr>
              <a:t>Step 4 : 	</a:t>
            </a:r>
            <a:r>
              <a:rPr kumimoji="0" lang="en-US" sz="2000" b="1" i="0" u="none" strike="noStrike" kern="0" cap="none" spc="0" normalizeH="0" baseline="0" noProof="0" dirty="0">
                <a:ln>
                  <a:noFill/>
                </a:ln>
                <a:solidFill>
                  <a:prstClr val="white"/>
                </a:solidFill>
                <a:effectLst/>
                <a:uLnTx/>
                <a:uFillTx/>
                <a:latin typeface="Roboto Cn"/>
                <a:ea typeface="+mn-ea"/>
                <a:cs typeface="+mn-cs"/>
              </a:rPr>
              <a:t>What can we do to improve for next time? </a:t>
            </a:r>
          </a:p>
        </p:txBody>
      </p:sp>
    </p:spTree>
    <p:extLst>
      <p:ext uri="{BB962C8B-B14F-4D97-AF65-F5344CB8AC3E}">
        <p14:creationId xmlns:p14="http://schemas.microsoft.com/office/powerpoint/2010/main" val="434427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57DAA5-BEDD-5C87-C112-408955B9AA91}"/>
              </a:ext>
            </a:extLst>
          </p:cNvPr>
          <p:cNvSpPr>
            <a:spLocks noGrp="1"/>
          </p:cNvSpPr>
          <p:nvPr>
            <p:ph idx="1"/>
          </p:nvPr>
        </p:nvSpPr>
        <p:spPr>
          <a:xfrm>
            <a:off x="457200" y="1200151"/>
            <a:ext cx="4114800" cy="3352799"/>
          </a:xfrm>
        </p:spPr>
        <p:txBody>
          <a:bodyPr>
            <a:normAutofit fontScale="40000" lnSpcReduction="20000"/>
          </a:bodyPr>
          <a:lstStyle/>
          <a:p>
            <a:pPr marL="0" indent="0">
              <a:buNone/>
            </a:pPr>
            <a:r>
              <a:rPr lang="en-US" sz="5400" b="1" dirty="0"/>
              <a:t>Working Group</a:t>
            </a:r>
          </a:p>
          <a:p>
            <a:pPr marL="0" indent="0">
              <a:buNone/>
            </a:pPr>
            <a:r>
              <a:rPr lang="en-US" sz="5400" b="1" dirty="0"/>
              <a:t>Duration: </a:t>
            </a:r>
            <a:r>
              <a:rPr lang="en-US" sz="5400" dirty="0"/>
              <a:t>20 min </a:t>
            </a:r>
            <a:endParaRPr lang="en-US" sz="4000" dirty="0"/>
          </a:p>
          <a:p>
            <a:pPr marL="0" indent="0">
              <a:buNone/>
            </a:pPr>
            <a:r>
              <a:rPr lang="en-US" sz="4000" dirty="0"/>
              <a:t>1. All participants get 5 votes each. Votes are indicated by the stickers provided (1 sticker = 1 vote)</a:t>
            </a:r>
            <a:br>
              <a:rPr lang="en-US" sz="4000" dirty="0"/>
            </a:br>
            <a:endParaRPr lang="en-US" sz="4000" dirty="0"/>
          </a:p>
          <a:p>
            <a:pPr marL="0" indent="0">
              <a:buNone/>
            </a:pPr>
            <a:r>
              <a:rPr lang="en-US" sz="4000" dirty="0"/>
              <a:t>2. Each participant can vote on the activities that they believe should be the priority. You can use all your votes on one activity if you’d like or you can split them up. </a:t>
            </a:r>
            <a:br>
              <a:rPr lang="en-US" sz="4000" dirty="0"/>
            </a:br>
            <a:endParaRPr lang="en-US" sz="4000" dirty="0"/>
          </a:p>
          <a:p>
            <a:pPr marL="0" indent="0">
              <a:buNone/>
            </a:pPr>
            <a:r>
              <a:rPr lang="en-CA" sz="4000" dirty="0"/>
              <a:t>3. Once everyone is finished voting, you can see which activities need to be priorities. </a:t>
            </a:r>
          </a:p>
        </p:txBody>
      </p:sp>
      <p:sp>
        <p:nvSpPr>
          <p:cNvPr id="4" name="Slide Number Placeholder 3">
            <a:extLst>
              <a:ext uri="{FF2B5EF4-FFF2-40B4-BE49-F238E27FC236}">
                <a16:creationId xmlns:a16="http://schemas.microsoft.com/office/drawing/2014/main" id="{C40C89F1-E6F0-7562-E61C-7C3E149EFD5A}"/>
              </a:ext>
            </a:extLst>
          </p:cNvPr>
          <p:cNvSpPr>
            <a:spLocks noGrp="1"/>
          </p:cNvSpPr>
          <p:nvPr>
            <p:ph type="sldNum" sz="quarter" idx="10"/>
          </p:nvPr>
        </p:nvSpPr>
        <p:spPr/>
        <p:txBody>
          <a:bodyPr/>
          <a:lstStyle/>
          <a:p>
            <a:fld id="{246E4F03-9AE7-4954-8E54-3B5137041FEA}" type="slidenum">
              <a:rPr lang="en-US" smtClean="0"/>
              <a:pPr/>
              <a:t>27</a:t>
            </a:fld>
            <a:endParaRPr lang="en-US" dirty="0"/>
          </a:p>
        </p:txBody>
      </p:sp>
      <p:pic>
        <p:nvPicPr>
          <p:cNvPr id="7" name="Picture 6" descr="A close up of a sign&#10;&#10;Description automatically generated">
            <a:extLst>
              <a:ext uri="{FF2B5EF4-FFF2-40B4-BE49-F238E27FC236}">
                <a16:creationId xmlns:a16="http://schemas.microsoft.com/office/drawing/2014/main" id="{CDFB25A3-466E-4E68-5A87-B6183AEE37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09550"/>
            <a:ext cx="762000" cy="802887"/>
          </a:xfrm>
          <a:prstGeom prst="rect">
            <a:avLst/>
          </a:prstGeom>
          <a:effectLst/>
        </p:spPr>
      </p:pic>
      <p:sp>
        <p:nvSpPr>
          <p:cNvPr id="8" name="Rectangle 7">
            <a:extLst>
              <a:ext uri="{FF2B5EF4-FFF2-40B4-BE49-F238E27FC236}">
                <a16:creationId xmlns:a16="http://schemas.microsoft.com/office/drawing/2014/main" id="{3D9434F5-2E14-80D6-F6AC-53AB6231971E}"/>
              </a:ext>
            </a:extLst>
          </p:cNvPr>
          <p:cNvSpPr/>
          <p:nvPr/>
        </p:nvSpPr>
        <p:spPr>
          <a:xfrm>
            <a:off x="1143001" y="351194"/>
            <a:ext cx="7543800" cy="544156"/>
          </a:xfrm>
          <a:prstGeom prst="rect">
            <a:avLst/>
          </a:prstGeom>
          <a:solidFill>
            <a:srgbClr val="008080"/>
          </a:solidFill>
          <a:ln w="12700" cap="flat" cmpd="sng" algn="ctr">
            <a:noFill/>
            <a:prstDash val="solid"/>
            <a:miter lim="800000"/>
          </a:ln>
          <a:effectLst/>
        </p:spPr>
        <p:txBody>
          <a:bodyPr spcFirstLastPara="0" vert="horz" wrap="square" lIns="108000" tIns="106680" rIns="106681" bIns="106680" numCol="1" spcCol="1270" anchor="ctr" anchorCtr="0">
            <a:noAutofit/>
          </a:bodyPr>
          <a:lstStyle/>
          <a:p>
            <a:pPr marL="1430338" marR="0" lvl="0" indent="-1430338" defTabSz="1244600"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Roboto Cn"/>
                <a:ea typeface="+mn-ea"/>
                <a:cs typeface="+mn-cs"/>
              </a:rPr>
              <a:t>Step 5 : 	</a:t>
            </a:r>
            <a:r>
              <a:rPr kumimoji="0" lang="en-US" sz="2400" b="1" i="0" u="none" strike="noStrike" kern="0" cap="none" spc="0" normalizeH="0" baseline="0" noProof="0" dirty="0">
                <a:ln>
                  <a:noFill/>
                </a:ln>
                <a:solidFill>
                  <a:prstClr val="white"/>
                </a:solidFill>
                <a:effectLst/>
                <a:uLnTx/>
                <a:uFillTx/>
                <a:latin typeface="Roboto Cn"/>
                <a:ea typeface="+mn-ea"/>
                <a:cs typeface="+mn-cs"/>
              </a:rPr>
              <a:t>The Way Forward</a:t>
            </a:r>
          </a:p>
        </p:txBody>
      </p:sp>
      <p:pic>
        <p:nvPicPr>
          <p:cNvPr id="9" name="Picture 8">
            <a:extLst>
              <a:ext uri="{FF2B5EF4-FFF2-40B4-BE49-F238E27FC236}">
                <a16:creationId xmlns:a16="http://schemas.microsoft.com/office/drawing/2014/main" id="{D4D0AF72-D6DE-2E8C-3C87-AFB2803EC564}"/>
              </a:ext>
            </a:extLst>
          </p:cNvPr>
          <p:cNvPicPr>
            <a:picLocks noChangeAspect="1"/>
          </p:cNvPicPr>
          <p:nvPr/>
        </p:nvPicPr>
        <p:blipFill rotWithShape="1">
          <a:blip r:embed="rId4"/>
          <a:srcRect l="30976" r="29114"/>
          <a:stretch/>
        </p:blipFill>
        <p:spPr>
          <a:xfrm>
            <a:off x="5486400" y="1155451"/>
            <a:ext cx="2645505" cy="3298682"/>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03362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DC1FA1-88A5-DCF0-C40D-F69DC0C227AB}"/>
              </a:ext>
            </a:extLst>
          </p:cNvPr>
          <p:cNvSpPr>
            <a:spLocks noGrp="1"/>
          </p:cNvSpPr>
          <p:nvPr>
            <p:ph idx="1"/>
          </p:nvPr>
        </p:nvSpPr>
        <p:spPr/>
        <p:txBody>
          <a:bodyPr>
            <a:normAutofit fontScale="47500" lnSpcReduction="20000"/>
          </a:bodyPr>
          <a:lstStyle/>
          <a:p>
            <a:pPr marL="0" indent="0">
              <a:buNone/>
            </a:pPr>
            <a:r>
              <a:rPr lang="en-US" sz="3200" b="1" dirty="0"/>
              <a:t>Group work</a:t>
            </a:r>
            <a:br>
              <a:rPr lang="en-US" sz="3200" b="1" dirty="0"/>
            </a:br>
            <a:r>
              <a:rPr lang="en-US" sz="3200" b="1" dirty="0"/>
              <a:t>Duration</a:t>
            </a:r>
            <a:r>
              <a:rPr lang="en-US" sz="3200" dirty="0"/>
              <a:t>: 45 minutes</a:t>
            </a:r>
          </a:p>
          <a:p>
            <a:endParaRPr lang="en-AU" sz="3200" dirty="0"/>
          </a:p>
          <a:p>
            <a:pPr marL="0" lvl="0" indent="0">
              <a:buNone/>
            </a:pPr>
            <a:r>
              <a:rPr lang="en-US" sz="3200" dirty="0"/>
              <a:t>By group propose answers to each of the following questions?</a:t>
            </a:r>
            <a:br>
              <a:rPr lang="en-US" sz="3200" dirty="0"/>
            </a:br>
            <a:endParaRPr lang="en-US" sz="3200" b="1" dirty="0"/>
          </a:p>
          <a:p>
            <a:pPr marL="514350" lvl="0" indent="-514350">
              <a:buFont typeface="+mj-lt"/>
              <a:buAutoNum type="arabicPeriod"/>
            </a:pPr>
            <a:r>
              <a:rPr lang="en-US" sz="3200" dirty="0"/>
              <a:t>What are the challenges in implementing the activities identified during this workshop?</a:t>
            </a:r>
          </a:p>
          <a:p>
            <a:pPr marL="514350" lvl="0" indent="-514350">
              <a:buFont typeface="+mj-lt"/>
              <a:buAutoNum type="arabicPeriod"/>
            </a:pPr>
            <a:r>
              <a:rPr lang="en-US" sz="3200" dirty="0"/>
              <a:t>What can be done to ensure the implementation of the activities identified during this workshop?</a:t>
            </a:r>
          </a:p>
          <a:p>
            <a:pPr marL="0" lvl="0" indent="0">
              <a:buNone/>
            </a:pPr>
            <a:endParaRPr lang="en-US" dirty="0"/>
          </a:p>
          <a:p>
            <a:pPr marL="0" lvl="0" indent="0">
              <a:buNone/>
            </a:pPr>
            <a:endParaRPr lang="en-US" dirty="0"/>
          </a:p>
          <a:p>
            <a:pPr marL="0" lvl="0" indent="0">
              <a:buNone/>
            </a:pPr>
            <a:r>
              <a:rPr lang="en-US" dirty="0"/>
              <a:t>Take time to assign individuals/groups and confirm deadlines for activities to be completed and record it on the flip chart. </a:t>
            </a:r>
            <a:endParaRPr lang="en-US" sz="3200" dirty="0"/>
          </a:p>
          <a:p>
            <a:pPr marL="0" indent="0">
              <a:buNone/>
            </a:pPr>
            <a:endParaRPr lang="en-CA" dirty="0"/>
          </a:p>
        </p:txBody>
      </p:sp>
      <p:sp>
        <p:nvSpPr>
          <p:cNvPr id="4" name="Slide Number Placeholder 3">
            <a:extLst>
              <a:ext uri="{FF2B5EF4-FFF2-40B4-BE49-F238E27FC236}">
                <a16:creationId xmlns:a16="http://schemas.microsoft.com/office/drawing/2014/main" id="{5B3175BC-15F7-0C4F-DAB5-CC3022B80C09}"/>
              </a:ext>
            </a:extLst>
          </p:cNvPr>
          <p:cNvSpPr>
            <a:spLocks noGrp="1"/>
          </p:cNvSpPr>
          <p:nvPr>
            <p:ph type="sldNum" sz="quarter" idx="10"/>
          </p:nvPr>
        </p:nvSpPr>
        <p:spPr/>
        <p:txBody>
          <a:bodyPr/>
          <a:lstStyle/>
          <a:p>
            <a:fld id="{246E4F03-9AE7-4954-8E54-3B5137041FEA}" type="slidenum">
              <a:rPr lang="en-US" smtClean="0"/>
              <a:pPr/>
              <a:t>28</a:t>
            </a:fld>
            <a:endParaRPr lang="en-US" dirty="0"/>
          </a:p>
        </p:txBody>
      </p:sp>
      <p:pic>
        <p:nvPicPr>
          <p:cNvPr id="5" name="Picture 4" descr="A close up of a sign&#10;&#10;Description automatically generated">
            <a:extLst>
              <a:ext uri="{FF2B5EF4-FFF2-40B4-BE49-F238E27FC236}">
                <a16:creationId xmlns:a16="http://schemas.microsoft.com/office/drawing/2014/main" id="{AE5A3FE3-FA07-553D-12B4-9ECE3162B9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09550"/>
            <a:ext cx="762000" cy="802887"/>
          </a:xfrm>
          <a:prstGeom prst="rect">
            <a:avLst/>
          </a:prstGeom>
          <a:effectLst/>
        </p:spPr>
      </p:pic>
      <p:sp>
        <p:nvSpPr>
          <p:cNvPr id="6" name="Rectangle 5">
            <a:extLst>
              <a:ext uri="{FF2B5EF4-FFF2-40B4-BE49-F238E27FC236}">
                <a16:creationId xmlns:a16="http://schemas.microsoft.com/office/drawing/2014/main" id="{9C2633DD-6E0A-16A8-C24B-4F97C6DE6DCC}"/>
              </a:ext>
            </a:extLst>
          </p:cNvPr>
          <p:cNvSpPr/>
          <p:nvPr/>
        </p:nvSpPr>
        <p:spPr>
          <a:xfrm>
            <a:off x="1143001" y="351194"/>
            <a:ext cx="7543800" cy="544156"/>
          </a:xfrm>
          <a:prstGeom prst="rect">
            <a:avLst/>
          </a:prstGeom>
          <a:solidFill>
            <a:srgbClr val="008080"/>
          </a:solidFill>
          <a:ln w="12700" cap="flat" cmpd="sng" algn="ctr">
            <a:noFill/>
            <a:prstDash val="solid"/>
            <a:miter lim="800000"/>
          </a:ln>
          <a:effectLst/>
        </p:spPr>
        <p:txBody>
          <a:bodyPr spcFirstLastPara="0" vert="horz" wrap="square" lIns="108000" tIns="106680" rIns="106681" bIns="106680" numCol="1" spcCol="1270" anchor="ctr" anchorCtr="0">
            <a:noAutofit/>
          </a:bodyPr>
          <a:lstStyle/>
          <a:p>
            <a:pPr marL="1430338" marR="0" lvl="0" indent="-1430338" defTabSz="1244600"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Roboto Cn"/>
                <a:ea typeface="+mn-ea"/>
                <a:cs typeface="+mn-cs"/>
              </a:rPr>
              <a:t>Step 5 : 	</a:t>
            </a:r>
            <a:r>
              <a:rPr kumimoji="0" lang="en-US" sz="2400" b="1" i="0" u="none" strike="noStrike" kern="0" cap="none" spc="0" normalizeH="0" baseline="0" noProof="0" dirty="0">
                <a:ln>
                  <a:noFill/>
                </a:ln>
                <a:solidFill>
                  <a:prstClr val="white"/>
                </a:solidFill>
                <a:effectLst/>
                <a:uLnTx/>
                <a:uFillTx/>
                <a:latin typeface="Roboto Cn"/>
                <a:ea typeface="+mn-ea"/>
                <a:cs typeface="+mn-cs"/>
              </a:rPr>
              <a:t>The Way Forward</a:t>
            </a:r>
          </a:p>
        </p:txBody>
      </p:sp>
    </p:spTree>
    <p:extLst>
      <p:ext uri="{BB962C8B-B14F-4D97-AF65-F5344CB8AC3E}">
        <p14:creationId xmlns:p14="http://schemas.microsoft.com/office/powerpoint/2010/main" val="1309592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2E824-974B-3D02-7617-6ED0C5F75680}"/>
              </a:ext>
            </a:extLst>
          </p:cNvPr>
          <p:cNvSpPr>
            <a:spLocks noGrp="1"/>
          </p:cNvSpPr>
          <p:nvPr>
            <p:ph type="title"/>
          </p:nvPr>
        </p:nvSpPr>
        <p:spPr>
          <a:xfrm>
            <a:off x="457203" y="204788"/>
            <a:ext cx="8077197" cy="614362"/>
          </a:xfrm>
        </p:spPr>
        <p:txBody>
          <a:bodyPr>
            <a:noAutofit/>
          </a:bodyPr>
          <a:lstStyle/>
          <a:p>
            <a:pPr algn="ctr"/>
            <a:r>
              <a:rPr lang="en-CA" sz="4400" b="0" dirty="0"/>
              <a:t>Continuous Improvement Cycle</a:t>
            </a:r>
          </a:p>
        </p:txBody>
      </p:sp>
      <p:sp>
        <p:nvSpPr>
          <p:cNvPr id="5" name="Content Placeholder 4">
            <a:extLst>
              <a:ext uri="{FF2B5EF4-FFF2-40B4-BE49-F238E27FC236}">
                <a16:creationId xmlns:a16="http://schemas.microsoft.com/office/drawing/2014/main" id="{8E7F538E-2D31-7E0B-D44F-942CB6A4CB38}"/>
              </a:ext>
            </a:extLst>
          </p:cNvPr>
          <p:cNvSpPr>
            <a:spLocks noGrp="1"/>
          </p:cNvSpPr>
          <p:nvPr>
            <p:ph idx="1"/>
          </p:nvPr>
        </p:nvSpPr>
        <p:spPr>
          <a:xfrm>
            <a:off x="3581400" y="1154234"/>
            <a:ext cx="5111750" cy="3738562"/>
          </a:xfrm>
        </p:spPr>
        <p:txBody>
          <a:bodyPr>
            <a:normAutofit fontScale="70000" lnSpcReduction="20000"/>
          </a:bodyPr>
          <a:lstStyle/>
          <a:p>
            <a:pPr marL="0" indent="0">
              <a:buNone/>
            </a:pPr>
            <a:r>
              <a:rPr lang="en-CA" b="1" dirty="0"/>
              <a:t>Plan</a:t>
            </a:r>
            <a:r>
              <a:rPr lang="en-CA" dirty="0"/>
              <a:t>. Identify a risk or vulnerability and create a plan</a:t>
            </a:r>
          </a:p>
          <a:p>
            <a:pPr marL="0" indent="0">
              <a:buNone/>
            </a:pPr>
            <a:br>
              <a:rPr lang="en-CA" b="1" dirty="0"/>
            </a:br>
            <a:r>
              <a:rPr lang="en-CA" b="1" dirty="0"/>
              <a:t>Do</a:t>
            </a:r>
            <a:r>
              <a:rPr lang="en-CA" dirty="0"/>
              <a:t>. Implement or test the plan.</a:t>
            </a:r>
          </a:p>
          <a:p>
            <a:pPr marL="0" indent="0">
              <a:buNone/>
            </a:pPr>
            <a:br>
              <a:rPr lang="en-CA" b="1" dirty="0"/>
            </a:br>
            <a:r>
              <a:rPr lang="en-CA" b="1" dirty="0"/>
              <a:t>Check</a:t>
            </a:r>
            <a:r>
              <a:rPr lang="en-CA" dirty="0"/>
              <a:t>. Conduct an after-action review to analyze the success of the plan and identify areas for improvement</a:t>
            </a:r>
          </a:p>
          <a:p>
            <a:pPr marL="0" indent="0">
              <a:buNone/>
            </a:pPr>
            <a:br>
              <a:rPr lang="en-CA" b="1" dirty="0"/>
            </a:br>
            <a:r>
              <a:rPr lang="en-CA" b="1" dirty="0"/>
              <a:t>Act</a:t>
            </a:r>
            <a:r>
              <a:rPr lang="en-CA" dirty="0"/>
              <a:t>. Implement improvements based on what you learned in the after-action review.</a:t>
            </a:r>
          </a:p>
        </p:txBody>
      </p:sp>
      <p:sp>
        <p:nvSpPr>
          <p:cNvPr id="4" name="Slide Number Placeholder 3">
            <a:extLst>
              <a:ext uri="{FF2B5EF4-FFF2-40B4-BE49-F238E27FC236}">
                <a16:creationId xmlns:a16="http://schemas.microsoft.com/office/drawing/2014/main" id="{AA51C33E-7C77-04A7-20C0-5019B810EB16}"/>
              </a:ext>
            </a:extLst>
          </p:cNvPr>
          <p:cNvSpPr>
            <a:spLocks noGrp="1"/>
          </p:cNvSpPr>
          <p:nvPr>
            <p:ph type="sldNum" sz="quarter" idx="10"/>
          </p:nvPr>
        </p:nvSpPr>
        <p:spPr/>
        <p:txBody>
          <a:bodyPr/>
          <a:lstStyle/>
          <a:p>
            <a:fld id="{246E4F03-9AE7-4954-8E54-3B5137041FEA}" type="slidenum">
              <a:rPr lang="en-US" smtClean="0"/>
              <a:pPr/>
              <a:t>3</a:t>
            </a:fld>
            <a:endParaRPr lang="en-US" dirty="0"/>
          </a:p>
        </p:txBody>
      </p:sp>
      <p:pic>
        <p:nvPicPr>
          <p:cNvPr id="1026" name="Picture 2">
            <a:extLst>
              <a:ext uri="{FF2B5EF4-FFF2-40B4-BE49-F238E27FC236}">
                <a16:creationId xmlns:a16="http://schemas.microsoft.com/office/drawing/2014/main" id="{3D362CFB-E4C5-9E46-9AD1-CC4A424C8C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23950"/>
            <a:ext cx="3141209"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012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4F47A9-B7FC-5644-F3F9-93CC0778F357}"/>
              </a:ext>
            </a:extLst>
          </p:cNvPr>
          <p:cNvSpPr>
            <a:spLocks noGrp="1"/>
          </p:cNvSpPr>
          <p:nvPr>
            <p:ph type="title"/>
          </p:nvPr>
        </p:nvSpPr>
        <p:spPr>
          <a:xfrm>
            <a:off x="457200" y="205979"/>
            <a:ext cx="8229600" cy="857250"/>
          </a:xfrm>
        </p:spPr>
        <p:txBody>
          <a:bodyPr anchor="ctr">
            <a:normAutofit/>
          </a:bodyPr>
          <a:lstStyle/>
          <a:p>
            <a:r>
              <a:rPr lang="en-CA" dirty="0"/>
              <a:t>AAR Principles </a:t>
            </a:r>
          </a:p>
        </p:txBody>
      </p:sp>
      <p:pic>
        <p:nvPicPr>
          <p:cNvPr id="8" name="Image 26">
            <a:extLst>
              <a:ext uri="{FF2B5EF4-FFF2-40B4-BE49-F238E27FC236}">
                <a16:creationId xmlns:a16="http://schemas.microsoft.com/office/drawing/2014/main" id="{F7B46908-A56A-4CBC-B82C-195870C6D93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016558" y="1713524"/>
            <a:ext cx="2907631" cy="2209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F2D86F7-5B4F-4A2B-C556-F73F80343F46}"/>
              </a:ext>
            </a:extLst>
          </p:cNvPr>
          <p:cNvSpPr>
            <a:spLocks noGrp="1"/>
          </p:cNvSpPr>
          <p:nvPr>
            <p:ph type="sldNum" sz="quarter" idx="10"/>
          </p:nvPr>
        </p:nvSpPr>
        <p:spPr>
          <a:xfrm>
            <a:off x="6934200" y="4811713"/>
            <a:ext cx="2133600" cy="274637"/>
          </a:xfrm>
        </p:spPr>
        <p:txBody>
          <a:bodyPr anchor="ctr">
            <a:normAutofit/>
          </a:bodyPr>
          <a:lstStyle/>
          <a:p>
            <a:pPr>
              <a:spcAft>
                <a:spcPts val="600"/>
              </a:spcAft>
            </a:pPr>
            <a:fld id="{246E4F03-9AE7-4954-8E54-3B5137041FEA}" type="slidenum">
              <a:rPr lang="en-US" smtClean="0"/>
              <a:pPr>
                <a:spcAft>
                  <a:spcPts val="600"/>
                </a:spcAft>
              </a:pPr>
              <a:t>4</a:t>
            </a:fld>
            <a:endParaRPr lang="en-US"/>
          </a:p>
        </p:txBody>
      </p:sp>
      <p:pic>
        <p:nvPicPr>
          <p:cNvPr id="9" name="Image 8">
            <a:extLst>
              <a:ext uri="{FF2B5EF4-FFF2-40B4-BE49-F238E27FC236}">
                <a16:creationId xmlns:a16="http://schemas.microsoft.com/office/drawing/2014/main" id="{1C79C0BC-F20E-4DDC-8FD4-41097BA71D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926308"/>
            <a:ext cx="3537174" cy="86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12">
            <a:extLst>
              <a:ext uri="{FF2B5EF4-FFF2-40B4-BE49-F238E27FC236}">
                <a16:creationId xmlns:a16="http://schemas.microsoft.com/office/drawing/2014/main" id="{3A992F45-7CE1-432E-AB24-4FA6025531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3826" y="2157066"/>
            <a:ext cx="3537174"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0">
            <a:extLst>
              <a:ext uri="{FF2B5EF4-FFF2-40B4-BE49-F238E27FC236}">
                <a16:creationId xmlns:a16="http://schemas.microsoft.com/office/drawing/2014/main" id="{23620F24-14E1-420A-BCE4-5A5D64787B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5294" y="1522360"/>
            <a:ext cx="3537174" cy="634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14">
            <a:extLst>
              <a:ext uri="{FF2B5EF4-FFF2-40B4-BE49-F238E27FC236}">
                <a16:creationId xmlns:a16="http://schemas.microsoft.com/office/drawing/2014/main" id="{298A6D3E-9C37-4A2F-8FCC-7D6C98DF6C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3826" y="2818424"/>
            <a:ext cx="3537173" cy="62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 16">
            <a:extLst>
              <a:ext uri="{FF2B5EF4-FFF2-40B4-BE49-F238E27FC236}">
                <a16:creationId xmlns:a16="http://schemas.microsoft.com/office/drawing/2014/main" id="{9028BB39-CF19-4BA7-98BA-BEDECB91EC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3427837"/>
            <a:ext cx="3537173" cy="63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 18">
            <a:extLst>
              <a:ext uri="{FF2B5EF4-FFF2-40B4-BE49-F238E27FC236}">
                <a16:creationId xmlns:a16="http://schemas.microsoft.com/office/drawing/2014/main" id="{E50E2092-AD8C-4FFD-9D82-F2E2057781B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3926440"/>
            <a:ext cx="3533243" cy="74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ZoneTexte 19">
            <a:extLst>
              <a:ext uri="{FF2B5EF4-FFF2-40B4-BE49-F238E27FC236}">
                <a16:creationId xmlns:a16="http://schemas.microsoft.com/office/drawing/2014/main" id="{A25510BA-E2AF-56E4-113E-B66B9D24A786}"/>
              </a:ext>
            </a:extLst>
          </p:cNvPr>
          <p:cNvSpPr txBox="1">
            <a:spLocks noChangeArrowheads="1"/>
          </p:cNvSpPr>
          <p:nvPr/>
        </p:nvSpPr>
        <p:spPr bwMode="auto">
          <a:xfrm>
            <a:off x="4310781" y="1111686"/>
            <a:ext cx="10983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200" b="1" dirty="0"/>
              <a:t>Participative</a:t>
            </a:r>
          </a:p>
          <a:p>
            <a:endParaRPr lang="en-GB" altLang="en-US" sz="1600" b="1" dirty="0"/>
          </a:p>
        </p:txBody>
      </p:sp>
      <p:sp>
        <p:nvSpPr>
          <p:cNvPr id="17" name="ZoneTexte 21">
            <a:extLst>
              <a:ext uri="{FF2B5EF4-FFF2-40B4-BE49-F238E27FC236}">
                <a16:creationId xmlns:a16="http://schemas.microsoft.com/office/drawing/2014/main" id="{01F2FD6C-DC92-C203-5056-070327E62342}"/>
              </a:ext>
            </a:extLst>
          </p:cNvPr>
          <p:cNvSpPr txBox="1">
            <a:spLocks noChangeArrowheads="1"/>
          </p:cNvSpPr>
          <p:nvPr/>
        </p:nvSpPr>
        <p:spPr bwMode="auto">
          <a:xfrm>
            <a:off x="4782702" y="1644277"/>
            <a:ext cx="28372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900" b="1" dirty="0"/>
              <a:t>Space for experience sharing and </a:t>
            </a:r>
            <a:br>
              <a:rPr lang="en-GB" altLang="en-US" sz="900" b="1" dirty="0"/>
            </a:br>
            <a:r>
              <a:rPr lang="en-GB" altLang="en-US" sz="900" b="1" dirty="0"/>
              <a:t>mutual learning</a:t>
            </a:r>
          </a:p>
        </p:txBody>
      </p:sp>
      <p:sp>
        <p:nvSpPr>
          <p:cNvPr id="18" name="ZoneTexte 20">
            <a:extLst>
              <a:ext uri="{FF2B5EF4-FFF2-40B4-BE49-F238E27FC236}">
                <a16:creationId xmlns:a16="http://schemas.microsoft.com/office/drawing/2014/main" id="{B62F181E-8B2F-B4D6-77B5-5E9A798FEF3B}"/>
              </a:ext>
            </a:extLst>
          </p:cNvPr>
          <p:cNvSpPr txBox="1">
            <a:spLocks noChangeArrowheads="1"/>
          </p:cNvSpPr>
          <p:nvPr/>
        </p:nvSpPr>
        <p:spPr bwMode="auto">
          <a:xfrm>
            <a:off x="5383202" y="2314388"/>
            <a:ext cx="18646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200" b="1" dirty="0"/>
              <a:t>Open and honest spirit</a:t>
            </a:r>
          </a:p>
          <a:p>
            <a:endParaRPr lang="en-GB" altLang="en-US" sz="1600" b="1" dirty="0"/>
          </a:p>
        </p:txBody>
      </p:sp>
      <p:sp>
        <p:nvSpPr>
          <p:cNvPr id="19" name="ZoneTexte 22">
            <a:extLst>
              <a:ext uri="{FF2B5EF4-FFF2-40B4-BE49-F238E27FC236}">
                <a16:creationId xmlns:a16="http://schemas.microsoft.com/office/drawing/2014/main" id="{AB3E48A0-9452-E1F3-A19F-633051D0727F}"/>
              </a:ext>
            </a:extLst>
          </p:cNvPr>
          <p:cNvSpPr txBox="1">
            <a:spLocks noChangeArrowheads="1"/>
          </p:cNvSpPr>
          <p:nvPr/>
        </p:nvSpPr>
        <p:spPr bwMode="auto">
          <a:xfrm>
            <a:off x="5383202" y="2998832"/>
            <a:ext cx="23391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000" b="1" dirty="0"/>
              <a:t>Analysis of systems and processes</a:t>
            </a:r>
          </a:p>
        </p:txBody>
      </p:sp>
      <p:sp>
        <p:nvSpPr>
          <p:cNvPr id="21" name="ZoneTexte 23">
            <a:extLst>
              <a:ext uri="{FF2B5EF4-FFF2-40B4-BE49-F238E27FC236}">
                <a16:creationId xmlns:a16="http://schemas.microsoft.com/office/drawing/2014/main" id="{6F23A8A2-C65B-80C3-2DD5-12997E076291}"/>
              </a:ext>
            </a:extLst>
          </p:cNvPr>
          <p:cNvSpPr txBox="1">
            <a:spLocks noChangeArrowheads="1"/>
          </p:cNvSpPr>
          <p:nvPr/>
        </p:nvSpPr>
        <p:spPr bwMode="auto">
          <a:xfrm>
            <a:off x="4859970" y="3546608"/>
            <a:ext cx="243848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050" b="1" dirty="0"/>
              <a:t>Oriented towards the identification </a:t>
            </a:r>
            <a:br>
              <a:rPr lang="en-GB" altLang="en-US" sz="1050" b="1" dirty="0"/>
            </a:br>
            <a:r>
              <a:rPr lang="en-GB" altLang="en-US" sz="1050" b="1" dirty="0"/>
              <a:t>of solutions </a:t>
            </a:r>
          </a:p>
          <a:p>
            <a:endParaRPr lang="en-GB" altLang="en-US" sz="1200" b="1" dirty="0"/>
          </a:p>
        </p:txBody>
      </p:sp>
      <p:sp>
        <p:nvSpPr>
          <p:cNvPr id="23" name="ZoneTexte 24">
            <a:extLst>
              <a:ext uri="{FF2B5EF4-FFF2-40B4-BE49-F238E27FC236}">
                <a16:creationId xmlns:a16="http://schemas.microsoft.com/office/drawing/2014/main" id="{68898256-5838-6EBF-9910-C46E94017F35}"/>
              </a:ext>
            </a:extLst>
          </p:cNvPr>
          <p:cNvSpPr txBox="1">
            <a:spLocks noChangeArrowheads="1"/>
          </p:cNvSpPr>
          <p:nvPr/>
        </p:nvSpPr>
        <p:spPr bwMode="auto">
          <a:xfrm>
            <a:off x="4518662" y="4202300"/>
            <a:ext cx="27077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000" b="1" dirty="0"/>
              <a:t>A compilation of participants perceptions</a:t>
            </a:r>
          </a:p>
        </p:txBody>
      </p:sp>
    </p:spTree>
    <p:extLst>
      <p:ext uri="{BB962C8B-B14F-4D97-AF65-F5344CB8AC3E}">
        <p14:creationId xmlns:p14="http://schemas.microsoft.com/office/powerpoint/2010/main" val="1017939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59022-D29C-8FA6-F4B8-A7FAC5EB0BDF}"/>
              </a:ext>
            </a:extLst>
          </p:cNvPr>
          <p:cNvSpPr>
            <a:spLocks noGrp="1"/>
          </p:cNvSpPr>
          <p:nvPr>
            <p:ph type="title"/>
          </p:nvPr>
        </p:nvSpPr>
        <p:spPr>
          <a:xfrm>
            <a:off x="457200" y="205979"/>
            <a:ext cx="8229600" cy="857250"/>
          </a:xfrm>
        </p:spPr>
        <p:txBody>
          <a:bodyPr anchor="ctr">
            <a:normAutofit/>
          </a:bodyPr>
          <a:lstStyle/>
          <a:p>
            <a:r>
              <a:rPr lang="en-CA" dirty="0"/>
              <a:t>What an AAR is NOT</a:t>
            </a:r>
          </a:p>
        </p:txBody>
      </p:sp>
      <p:pic>
        <p:nvPicPr>
          <p:cNvPr id="6" name="Image 7">
            <a:extLst>
              <a:ext uri="{FF2B5EF4-FFF2-40B4-BE49-F238E27FC236}">
                <a16:creationId xmlns:a16="http://schemas.microsoft.com/office/drawing/2014/main" id="{EDFB6576-2B2D-78E3-43E8-C8C244C8A0F8}"/>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219200" y="1352550"/>
            <a:ext cx="2743200" cy="2743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60E2BDC6-8950-406F-D499-7A2D9E74BA86}"/>
              </a:ext>
            </a:extLst>
          </p:cNvPr>
          <p:cNvSpPr>
            <a:spLocks noGrp="1"/>
          </p:cNvSpPr>
          <p:nvPr>
            <p:ph sz="half" idx="2"/>
          </p:nvPr>
        </p:nvSpPr>
        <p:spPr>
          <a:xfrm>
            <a:off x="4648200" y="1200151"/>
            <a:ext cx="4038600" cy="2743199"/>
          </a:xfrm>
        </p:spPr>
        <p:txBody>
          <a:bodyPr>
            <a:normAutofit/>
          </a:bodyPr>
          <a:lstStyle/>
          <a:p>
            <a:pPr marL="0" indent="0">
              <a:lnSpc>
                <a:spcPct val="90000"/>
              </a:lnSpc>
              <a:buNone/>
            </a:pPr>
            <a:r>
              <a:rPr lang="en-CA" sz="1800"/>
              <a:t>AAR is not:</a:t>
            </a:r>
          </a:p>
          <a:p>
            <a:pPr>
              <a:lnSpc>
                <a:spcPct val="90000"/>
              </a:lnSpc>
            </a:pPr>
            <a:r>
              <a:rPr lang="en-CA" sz="1800"/>
              <a:t>An external evaluation of an individual’s or a team’s performance</a:t>
            </a:r>
          </a:p>
          <a:p>
            <a:pPr>
              <a:lnSpc>
                <a:spcPct val="90000"/>
              </a:lnSpc>
            </a:pPr>
            <a:r>
              <a:rPr lang="en-CA" sz="1800"/>
              <a:t>An opportunity to criticize, blame, or judge individuals</a:t>
            </a:r>
          </a:p>
          <a:p>
            <a:pPr>
              <a:lnSpc>
                <a:spcPct val="90000"/>
              </a:lnSpc>
            </a:pPr>
            <a:r>
              <a:rPr lang="en-CA" sz="1800"/>
              <a:t>AAR does not measure performance against benchmarks or key performance standards</a:t>
            </a:r>
          </a:p>
        </p:txBody>
      </p:sp>
      <p:sp>
        <p:nvSpPr>
          <p:cNvPr id="5" name="Slide Number Placeholder 4">
            <a:extLst>
              <a:ext uri="{FF2B5EF4-FFF2-40B4-BE49-F238E27FC236}">
                <a16:creationId xmlns:a16="http://schemas.microsoft.com/office/drawing/2014/main" id="{97EE6E44-6CE7-4C7C-D3B9-D4E439F0E4A0}"/>
              </a:ext>
            </a:extLst>
          </p:cNvPr>
          <p:cNvSpPr>
            <a:spLocks noGrp="1"/>
          </p:cNvSpPr>
          <p:nvPr>
            <p:ph type="sldNum" sz="quarter" idx="10"/>
          </p:nvPr>
        </p:nvSpPr>
        <p:spPr>
          <a:xfrm>
            <a:off x="6934200" y="4811713"/>
            <a:ext cx="2133600" cy="274637"/>
          </a:xfrm>
        </p:spPr>
        <p:txBody>
          <a:bodyPr anchor="ctr">
            <a:normAutofit/>
          </a:bodyPr>
          <a:lstStyle/>
          <a:p>
            <a:pPr>
              <a:spcAft>
                <a:spcPts val="600"/>
              </a:spcAft>
            </a:pPr>
            <a:fld id="{246E4F03-9AE7-4954-8E54-3B5137041FEA}" type="slidenum">
              <a:rPr lang="en-US" smtClean="0"/>
              <a:pPr>
                <a:spcAft>
                  <a:spcPts val="600"/>
                </a:spcAft>
              </a:pPr>
              <a:t>5</a:t>
            </a:fld>
            <a:endParaRPr lang="en-US"/>
          </a:p>
        </p:txBody>
      </p:sp>
    </p:spTree>
    <p:extLst>
      <p:ext uri="{BB962C8B-B14F-4D97-AF65-F5344CB8AC3E}">
        <p14:creationId xmlns:p14="http://schemas.microsoft.com/office/powerpoint/2010/main" val="350355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B8747-8629-8B06-2BCB-7DA0DFF9D873}"/>
              </a:ext>
            </a:extLst>
          </p:cNvPr>
          <p:cNvSpPr>
            <a:spLocks noGrp="1"/>
          </p:cNvSpPr>
          <p:nvPr>
            <p:ph type="title"/>
          </p:nvPr>
        </p:nvSpPr>
        <p:spPr>
          <a:xfrm>
            <a:off x="457200" y="205979"/>
            <a:ext cx="8229600" cy="857250"/>
          </a:xfrm>
        </p:spPr>
        <p:txBody>
          <a:bodyPr anchor="ctr">
            <a:normAutofit/>
          </a:bodyPr>
          <a:lstStyle/>
          <a:p>
            <a:r>
              <a:rPr lang="en-CA" sz="4100"/>
              <a:t>Key Phases Carried Out During AARs</a:t>
            </a:r>
          </a:p>
        </p:txBody>
      </p:sp>
      <p:sp>
        <p:nvSpPr>
          <p:cNvPr id="5" name="Slide Number Placeholder 4">
            <a:extLst>
              <a:ext uri="{FF2B5EF4-FFF2-40B4-BE49-F238E27FC236}">
                <a16:creationId xmlns:a16="http://schemas.microsoft.com/office/drawing/2014/main" id="{C7A6BB07-E003-4100-279F-67CE7860177E}"/>
              </a:ext>
            </a:extLst>
          </p:cNvPr>
          <p:cNvSpPr>
            <a:spLocks noGrp="1"/>
          </p:cNvSpPr>
          <p:nvPr>
            <p:ph type="sldNum" sz="quarter" idx="10"/>
          </p:nvPr>
        </p:nvSpPr>
        <p:spPr>
          <a:xfrm>
            <a:off x="5975237" y="4632427"/>
            <a:ext cx="1724393" cy="221595"/>
          </a:xfrm>
        </p:spPr>
        <p:txBody>
          <a:bodyPr anchor="ctr">
            <a:normAutofit fontScale="85000" lnSpcReduction="20000"/>
          </a:bodyPr>
          <a:lstStyle/>
          <a:p>
            <a:pPr>
              <a:spcAft>
                <a:spcPts val="600"/>
              </a:spcAft>
            </a:pPr>
            <a:fld id="{246E4F03-9AE7-4954-8E54-3B5137041FEA}" type="slidenum">
              <a:rPr lang="en-US" smtClean="0"/>
              <a:pPr>
                <a:spcAft>
                  <a:spcPts val="600"/>
                </a:spcAft>
              </a:pPr>
              <a:t>6</a:t>
            </a:fld>
            <a:endParaRPr lang="en-US"/>
          </a:p>
        </p:txBody>
      </p:sp>
      <p:pic>
        <p:nvPicPr>
          <p:cNvPr id="23" name="Image 38">
            <a:extLst>
              <a:ext uri="{FF2B5EF4-FFF2-40B4-BE49-F238E27FC236}">
                <a16:creationId xmlns:a16="http://schemas.microsoft.com/office/drawing/2014/main" id="{268B4D8B-220F-665D-73AC-AE0441831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2695" y="2833459"/>
            <a:ext cx="2045347" cy="1643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 35">
            <a:extLst>
              <a:ext uri="{FF2B5EF4-FFF2-40B4-BE49-F238E27FC236}">
                <a16:creationId xmlns:a16="http://schemas.microsoft.com/office/drawing/2014/main" id="{6F110540-B0FD-77C9-CD17-ADE450573F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1648" y="2225323"/>
            <a:ext cx="2045346" cy="225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 17">
            <a:extLst>
              <a:ext uri="{FF2B5EF4-FFF2-40B4-BE49-F238E27FC236}">
                <a16:creationId xmlns:a16="http://schemas.microsoft.com/office/drawing/2014/main" id="{B2AB2FDA-B596-0811-3269-56F6CDC9BF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 y="1673224"/>
            <a:ext cx="2527123" cy="280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 3">
            <a:extLst>
              <a:ext uri="{FF2B5EF4-FFF2-40B4-BE49-F238E27FC236}">
                <a16:creationId xmlns:a16="http://schemas.microsoft.com/office/drawing/2014/main" id="{9C100AD6-7B8E-B9E5-6E27-EFE7632D7F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 y="1141411"/>
            <a:ext cx="6740192" cy="48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Image 6">
            <a:extLst>
              <a:ext uri="{FF2B5EF4-FFF2-40B4-BE49-F238E27FC236}">
                <a16:creationId xmlns:a16="http://schemas.microsoft.com/office/drawing/2014/main" id="{F0AF6302-B54F-25B8-7211-01A4F733398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102" y="1042676"/>
            <a:ext cx="604307" cy="60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ZoneTexte 11">
            <a:extLst>
              <a:ext uri="{FF2B5EF4-FFF2-40B4-BE49-F238E27FC236}">
                <a16:creationId xmlns:a16="http://schemas.microsoft.com/office/drawing/2014/main" id="{85B5E579-55B0-65ED-C419-9870BD6C22B0}"/>
              </a:ext>
            </a:extLst>
          </p:cNvPr>
          <p:cNvSpPr txBox="1">
            <a:spLocks noChangeArrowheads="1"/>
          </p:cNvSpPr>
          <p:nvPr/>
        </p:nvSpPr>
        <p:spPr bwMode="auto">
          <a:xfrm>
            <a:off x="1177361" y="1223360"/>
            <a:ext cx="33946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400" b="1">
                <a:solidFill>
                  <a:schemeClr val="bg1"/>
                </a:solidFill>
              </a:rPr>
              <a:t>OBJECTIVE OBSERVATION</a:t>
            </a:r>
            <a:endParaRPr lang="en-GB" altLang="en-US" sz="1400" b="1" dirty="0">
              <a:solidFill>
                <a:schemeClr val="bg1"/>
              </a:solidFill>
            </a:endParaRPr>
          </a:p>
        </p:txBody>
      </p:sp>
      <p:pic>
        <p:nvPicPr>
          <p:cNvPr id="29" name="Image 13">
            <a:extLst>
              <a:ext uri="{FF2B5EF4-FFF2-40B4-BE49-F238E27FC236}">
                <a16:creationId xmlns:a16="http://schemas.microsoft.com/office/drawing/2014/main" id="{1EB3CD59-E408-BB8F-4607-96112CA329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1648" y="1703895"/>
            <a:ext cx="3995785" cy="3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Image 10">
            <a:extLst>
              <a:ext uri="{FF2B5EF4-FFF2-40B4-BE49-F238E27FC236}">
                <a16:creationId xmlns:a16="http://schemas.microsoft.com/office/drawing/2014/main" id="{7B176722-FCAD-D06C-BDF5-36DE1A3DF2D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35874" y="1611868"/>
            <a:ext cx="604307" cy="60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Image 15">
            <a:extLst>
              <a:ext uri="{FF2B5EF4-FFF2-40B4-BE49-F238E27FC236}">
                <a16:creationId xmlns:a16="http://schemas.microsoft.com/office/drawing/2014/main" id="{627C8F63-FEB7-50AC-64FF-6F1EDD932B4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85635" y="2237934"/>
            <a:ext cx="3234094" cy="48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Image 8">
            <a:extLst>
              <a:ext uri="{FF2B5EF4-FFF2-40B4-BE49-F238E27FC236}">
                <a16:creationId xmlns:a16="http://schemas.microsoft.com/office/drawing/2014/main" id="{5EC8280E-94D3-393A-EDEF-2FAF43F990E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29045" y="2165287"/>
            <a:ext cx="604307" cy="60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ZoneTexte 18">
            <a:extLst>
              <a:ext uri="{FF2B5EF4-FFF2-40B4-BE49-F238E27FC236}">
                <a16:creationId xmlns:a16="http://schemas.microsoft.com/office/drawing/2014/main" id="{622DBABF-FA4E-0094-2D12-B4C59875BBA2}"/>
              </a:ext>
            </a:extLst>
          </p:cNvPr>
          <p:cNvSpPr txBox="1">
            <a:spLocks noChangeArrowheads="1"/>
          </p:cNvSpPr>
          <p:nvPr/>
        </p:nvSpPr>
        <p:spPr bwMode="auto">
          <a:xfrm>
            <a:off x="441324" y="1799322"/>
            <a:ext cx="2053329"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400">
                <a:solidFill>
                  <a:schemeClr val="bg1"/>
                </a:solidFill>
              </a:rPr>
              <a:t>Establish how actions were implemented during the response, </a:t>
            </a:r>
          </a:p>
          <a:p>
            <a:r>
              <a:rPr lang="en-GB" altLang="en-US" sz="1400">
                <a:solidFill>
                  <a:schemeClr val="bg1"/>
                </a:solidFill>
              </a:rPr>
              <a:t>in contrast to how they are supposed to or normally happen, according to plans and procedures. </a:t>
            </a:r>
          </a:p>
          <a:p>
            <a:endParaRPr lang="en-GB" altLang="en-US" sz="1400" dirty="0">
              <a:solidFill>
                <a:schemeClr val="bg1"/>
              </a:solidFill>
            </a:endParaRPr>
          </a:p>
        </p:txBody>
      </p:sp>
      <p:sp>
        <p:nvSpPr>
          <p:cNvPr id="34" name="ZoneTexte 36">
            <a:extLst>
              <a:ext uri="{FF2B5EF4-FFF2-40B4-BE49-F238E27FC236}">
                <a16:creationId xmlns:a16="http://schemas.microsoft.com/office/drawing/2014/main" id="{E4B0A6B9-96B8-320C-6E08-F48D41537404}"/>
              </a:ext>
            </a:extLst>
          </p:cNvPr>
          <p:cNvSpPr txBox="1">
            <a:spLocks noChangeArrowheads="1"/>
          </p:cNvSpPr>
          <p:nvPr/>
        </p:nvSpPr>
        <p:spPr bwMode="auto">
          <a:xfrm>
            <a:off x="2838218" y="2260783"/>
            <a:ext cx="172439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400">
                <a:solidFill>
                  <a:schemeClr val="bg1"/>
                </a:solidFill>
              </a:rPr>
              <a:t>Identify the gap between planning and practice. </a:t>
            </a:r>
          </a:p>
          <a:p>
            <a:endParaRPr lang="en-GB" altLang="en-US" sz="1400">
              <a:solidFill>
                <a:schemeClr val="bg1"/>
              </a:solidFill>
            </a:endParaRPr>
          </a:p>
          <a:p>
            <a:r>
              <a:rPr lang="en-GB" altLang="en-US" sz="1400">
                <a:solidFill>
                  <a:schemeClr val="bg1"/>
                </a:solidFill>
              </a:rPr>
              <a:t>Analyse what worked well and what worked less well and why. </a:t>
            </a:r>
          </a:p>
          <a:p>
            <a:endParaRPr lang="en-GB" altLang="en-US" sz="1400" dirty="0">
              <a:solidFill>
                <a:schemeClr val="bg1"/>
              </a:solidFill>
            </a:endParaRPr>
          </a:p>
        </p:txBody>
      </p:sp>
      <p:sp>
        <p:nvSpPr>
          <p:cNvPr id="35" name="Rectangle 39">
            <a:extLst>
              <a:ext uri="{FF2B5EF4-FFF2-40B4-BE49-F238E27FC236}">
                <a16:creationId xmlns:a16="http://schemas.microsoft.com/office/drawing/2014/main" id="{8C215C95-5C60-A1CE-EBF5-FC15D96557F8}"/>
              </a:ext>
            </a:extLst>
          </p:cNvPr>
          <p:cNvSpPr>
            <a:spLocks noChangeArrowheads="1"/>
          </p:cNvSpPr>
          <p:nvPr/>
        </p:nvSpPr>
        <p:spPr bwMode="auto">
          <a:xfrm>
            <a:off x="5046813" y="2867946"/>
            <a:ext cx="142960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400">
                <a:solidFill>
                  <a:schemeClr val="bg1"/>
                </a:solidFill>
              </a:rPr>
              <a:t>Identify actions to strengthen or improve performance</a:t>
            </a:r>
          </a:p>
          <a:p>
            <a:r>
              <a:rPr lang="en-GB" altLang="en-US" sz="1400">
                <a:solidFill>
                  <a:schemeClr val="bg1"/>
                </a:solidFill>
              </a:rPr>
              <a:t>and how to follow-up.</a:t>
            </a:r>
            <a:endParaRPr lang="en-GB" altLang="en-US" sz="1400" dirty="0">
              <a:solidFill>
                <a:schemeClr val="bg1"/>
              </a:solidFill>
            </a:endParaRPr>
          </a:p>
        </p:txBody>
      </p:sp>
      <p:sp>
        <p:nvSpPr>
          <p:cNvPr id="36" name="ZoneTexte 11">
            <a:extLst>
              <a:ext uri="{FF2B5EF4-FFF2-40B4-BE49-F238E27FC236}">
                <a16:creationId xmlns:a16="http://schemas.microsoft.com/office/drawing/2014/main" id="{5F5B996F-804D-F057-E580-4DFFF644722D}"/>
              </a:ext>
            </a:extLst>
          </p:cNvPr>
          <p:cNvSpPr txBox="1">
            <a:spLocks noChangeArrowheads="1"/>
          </p:cNvSpPr>
          <p:nvPr/>
        </p:nvSpPr>
        <p:spPr bwMode="auto">
          <a:xfrm>
            <a:off x="3488346" y="1667718"/>
            <a:ext cx="3194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200" b="1">
                <a:solidFill>
                  <a:schemeClr val="bg1"/>
                </a:solidFill>
              </a:rPr>
              <a:t>ANALYSIS OF GAPS &amp; BEST PRACTICES </a:t>
            </a:r>
          </a:p>
          <a:p>
            <a:r>
              <a:rPr lang="en-GB" altLang="en-US" sz="1200" b="1">
                <a:solidFill>
                  <a:schemeClr val="bg1"/>
                </a:solidFill>
              </a:rPr>
              <a:t>AND CONTRIBUTING FACTORS</a:t>
            </a:r>
            <a:endParaRPr lang="en-GB" altLang="en-US" sz="1200" b="1" dirty="0">
              <a:solidFill>
                <a:schemeClr val="bg1"/>
              </a:solidFill>
            </a:endParaRPr>
          </a:p>
        </p:txBody>
      </p:sp>
      <p:sp>
        <p:nvSpPr>
          <p:cNvPr id="37" name="ZoneTexte 11">
            <a:extLst>
              <a:ext uri="{FF2B5EF4-FFF2-40B4-BE49-F238E27FC236}">
                <a16:creationId xmlns:a16="http://schemas.microsoft.com/office/drawing/2014/main" id="{4874ADA3-830F-88E5-68A8-AF3409DE1FC3}"/>
              </a:ext>
            </a:extLst>
          </p:cNvPr>
          <p:cNvSpPr txBox="1">
            <a:spLocks noChangeArrowheads="1"/>
          </p:cNvSpPr>
          <p:nvPr/>
        </p:nvSpPr>
        <p:spPr bwMode="auto">
          <a:xfrm>
            <a:off x="5486380" y="2231712"/>
            <a:ext cx="27925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400" b="1">
                <a:solidFill>
                  <a:schemeClr val="bg1"/>
                </a:solidFill>
              </a:rPr>
              <a:t> IDENTIFICATION OF</a:t>
            </a:r>
            <a:br>
              <a:rPr lang="en-GB" altLang="en-US" sz="1400" b="1">
                <a:solidFill>
                  <a:schemeClr val="bg1"/>
                </a:solidFill>
              </a:rPr>
            </a:br>
            <a:r>
              <a:rPr lang="en-GB" altLang="en-US" sz="1400" b="1">
                <a:solidFill>
                  <a:schemeClr val="bg1"/>
                </a:solidFill>
              </a:rPr>
              <a:t> AREAS OF IMPROVEMENT </a:t>
            </a:r>
            <a:endParaRPr lang="en-GB" altLang="en-US" sz="1400" b="1" dirty="0">
              <a:solidFill>
                <a:schemeClr val="bg1"/>
              </a:solidFill>
            </a:endParaRPr>
          </a:p>
        </p:txBody>
      </p:sp>
    </p:spTree>
    <p:extLst>
      <p:ext uri="{BB962C8B-B14F-4D97-AF65-F5344CB8AC3E}">
        <p14:creationId xmlns:p14="http://schemas.microsoft.com/office/powerpoint/2010/main" val="287420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71D76-EB6B-22B7-6F9E-95160F595509}"/>
              </a:ext>
            </a:extLst>
          </p:cNvPr>
          <p:cNvSpPr>
            <a:spLocks noGrp="1"/>
          </p:cNvSpPr>
          <p:nvPr>
            <p:ph type="title"/>
          </p:nvPr>
        </p:nvSpPr>
        <p:spPr>
          <a:xfrm>
            <a:off x="0" y="1047750"/>
            <a:ext cx="9144000" cy="2819400"/>
          </a:xfrm>
        </p:spPr>
        <p:txBody>
          <a:bodyPr anchor="ctr">
            <a:normAutofit/>
          </a:bodyPr>
          <a:lstStyle/>
          <a:p>
            <a:r>
              <a:rPr lang="en-CA" dirty="0"/>
              <a:t>Overview of the Response</a:t>
            </a:r>
          </a:p>
        </p:txBody>
      </p:sp>
      <p:sp>
        <p:nvSpPr>
          <p:cNvPr id="4" name="Slide Number Placeholder 3" hidden="1">
            <a:extLst>
              <a:ext uri="{FF2B5EF4-FFF2-40B4-BE49-F238E27FC236}">
                <a16:creationId xmlns:a16="http://schemas.microsoft.com/office/drawing/2014/main" id="{7DC711E5-548A-A4AB-0316-7D79DCBA5ED6}"/>
              </a:ext>
            </a:extLst>
          </p:cNvPr>
          <p:cNvSpPr>
            <a:spLocks noGrp="1"/>
          </p:cNvSpPr>
          <p:nvPr>
            <p:ph type="sldNum" sz="quarter" idx="4294967295"/>
          </p:nvPr>
        </p:nvSpPr>
        <p:spPr>
          <a:xfrm>
            <a:off x="6934200" y="4811713"/>
            <a:ext cx="2133600" cy="274637"/>
          </a:xfrm>
        </p:spPr>
        <p:txBody>
          <a:bodyPr/>
          <a:lstStyle/>
          <a:p>
            <a:pPr>
              <a:spcAft>
                <a:spcPts val="600"/>
              </a:spcAft>
            </a:pPr>
            <a:fld id="{246E4F03-9AE7-4954-8E54-3B5137041FEA}" type="slidenum">
              <a:rPr lang="en-US" smtClean="0"/>
              <a:pPr>
                <a:spcAft>
                  <a:spcPts val="600"/>
                </a:spcAft>
              </a:pPr>
              <a:t>7</a:t>
            </a:fld>
            <a:endParaRPr lang="en-US"/>
          </a:p>
        </p:txBody>
      </p:sp>
    </p:spTree>
    <p:extLst>
      <p:ext uri="{BB962C8B-B14F-4D97-AF65-F5344CB8AC3E}">
        <p14:creationId xmlns:p14="http://schemas.microsoft.com/office/powerpoint/2010/main" val="3685834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FA68874-7922-18AA-60A4-A65269CC5C2D}"/>
              </a:ext>
            </a:extLst>
          </p:cNvPr>
          <p:cNvSpPr>
            <a:spLocks noGrp="1"/>
          </p:cNvSpPr>
          <p:nvPr>
            <p:ph type="title"/>
          </p:nvPr>
        </p:nvSpPr>
        <p:spPr>
          <a:xfrm>
            <a:off x="457200" y="205979"/>
            <a:ext cx="8229600" cy="857250"/>
          </a:xfrm>
        </p:spPr>
        <p:txBody>
          <a:bodyPr anchor="ctr">
            <a:normAutofit/>
          </a:bodyPr>
          <a:lstStyle/>
          <a:p>
            <a:r>
              <a:rPr lang="en-US" dirty="0"/>
              <a:t>Working Groups Composition</a:t>
            </a:r>
          </a:p>
        </p:txBody>
      </p:sp>
      <p:sp>
        <p:nvSpPr>
          <p:cNvPr id="11" name="Slide Number Placeholder 3">
            <a:extLst>
              <a:ext uri="{FF2B5EF4-FFF2-40B4-BE49-F238E27FC236}">
                <a16:creationId xmlns:a16="http://schemas.microsoft.com/office/drawing/2014/main" id="{FEE16E65-2881-CA3E-D6A3-757BAE7237FA}"/>
              </a:ext>
            </a:extLst>
          </p:cNvPr>
          <p:cNvSpPr>
            <a:spLocks noGrp="1"/>
          </p:cNvSpPr>
          <p:nvPr>
            <p:ph type="sldNum" sz="quarter" idx="10"/>
          </p:nvPr>
        </p:nvSpPr>
        <p:spPr>
          <a:xfrm>
            <a:off x="6934200" y="4811713"/>
            <a:ext cx="2133600" cy="274637"/>
          </a:xfrm>
        </p:spPr>
        <p:txBody>
          <a:bodyPr anchor="ctr">
            <a:normAutofit/>
          </a:bodyPr>
          <a:lstStyle/>
          <a:p>
            <a:pPr>
              <a:spcAft>
                <a:spcPts val="600"/>
              </a:spcAft>
            </a:pPr>
            <a:fld id="{246E4F03-9AE7-4954-8E54-3B5137041FEA}" type="slidenum">
              <a:rPr lang="en-US" smtClean="0"/>
              <a:pPr>
                <a:spcAft>
                  <a:spcPts val="600"/>
                </a:spcAft>
              </a:pPr>
              <a:t>8</a:t>
            </a:fld>
            <a:endParaRPr lang="en-US"/>
          </a:p>
        </p:txBody>
      </p:sp>
      <p:graphicFrame>
        <p:nvGraphicFramePr>
          <p:cNvPr id="3" name="Table 2">
            <a:extLst>
              <a:ext uri="{FF2B5EF4-FFF2-40B4-BE49-F238E27FC236}">
                <a16:creationId xmlns:a16="http://schemas.microsoft.com/office/drawing/2014/main" id="{F315D28F-A516-61B5-B429-6A84D5267D36}"/>
              </a:ext>
            </a:extLst>
          </p:cNvPr>
          <p:cNvGraphicFramePr>
            <a:graphicFrameLocks noGrp="1"/>
          </p:cNvGraphicFramePr>
          <p:nvPr>
            <p:extLst>
              <p:ext uri="{D42A27DB-BD31-4B8C-83A1-F6EECF244321}">
                <p14:modId xmlns:p14="http://schemas.microsoft.com/office/powerpoint/2010/main" val="206365068"/>
              </p:ext>
            </p:extLst>
          </p:nvPr>
        </p:nvGraphicFramePr>
        <p:xfrm>
          <a:off x="457200" y="1395330"/>
          <a:ext cx="8229603" cy="2352843"/>
        </p:xfrm>
        <a:graphic>
          <a:graphicData uri="http://schemas.openxmlformats.org/drawingml/2006/table">
            <a:tbl>
              <a:tblPr firstRow="1" bandRow="1">
                <a:tableStyleId>{5C22544A-7EE6-4342-B048-85BDC9FD1C3A}</a:tableStyleId>
              </a:tblPr>
              <a:tblGrid>
                <a:gridCol w="1386011">
                  <a:extLst>
                    <a:ext uri="{9D8B030D-6E8A-4147-A177-3AD203B41FA5}">
                      <a16:colId xmlns:a16="http://schemas.microsoft.com/office/drawing/2014/main" val="754772509"/>
                    </a:ext>
                  </a:extLst>
                </a:gridCol>
                <a:gridCol w="1376404">
                  <a:extLst>
                    <a:ext uri="{9D8B030D-6E8A-4147-A177-3AD203B41FA5}">
                      <a16:colId xmlns:a16="http://schemas.microsoft.com/office/drawing/2014/main" val="3967079215"/>
                    </a:ext>
                  </a:extLst>
                </a:gridCol>
                <a:gridCol w="1380246">
                  <a:extLst>
                    <a:ext uri="{9D8B030D-6E8A-4147-A177-3AD203B41FA5}">
                      <a16:colId xmlns:a16="http://schemas.microsoft.com/office/drawing/2014/main" val="903272129"/>
                    </a:ext>
                  </a:extLst>
                </a:gridCol>
                <a:gridCol w="1380246">
                  <a:extLst>
                    <a:ext uri="{9D8B030D-6E8A-4147-A177-3AD203B41FA5}">
                      <a16:colId xmlns:a16="http://schemas.microsoft.com/office/drawing/2014/main" val="1721160540"/>
                    </a:ext>
                  </a:extLst>
                </a:gridCol>
                <a:gridCol w="1355270">
                  <a:extLst>
                    <a:ext uri="{9D8B030D-6E8A-4147-A177-3AD203B41FA5}">
                      <a16:colId xmlns:a16="http://schemas.microsoft.com/office/drawing/2014/main" val="1517348895"/>
                    </a:ext>
                  </a:extLst>
                </a:gridCol>
                <a:gridCol w="1351426">
                  <a:extLst>
                    <a:ext uri="{9D8B030D-6E8A-4147-A177-3AD203B41FA5}">
                      <a16:colId xmlns:a16="http://schemas.microsoft.com/office/drawing/2014/main" val="2713235141"/>
                    </a:ext>
                  </a:extLst>
                </a:gridCol>
              </a:tblGrid>
              <a:tr h="300945">
                <a:tc>
                  <a:txBody>
                    <a:bodyPr/>
                    <a:lstStyle/>
                    <a:p>
                      <a:pPr algn="ctr"/>
                      <a:r>
                        <a:rPr lang="en-US" sz="1300">
                          <a:solidFill>
                            <a:schemeClr val="tx1"/>
                          </a:solidFill>
                          <a:latin typeface="Roboto" pitchFamily="2" charset="0"/>
                          <a:ea typeface="Roboto" pitchFamily="2" charset="0"/>
                        </a:rPr>
                        <a:t>Group A</a:t>
                      </a: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300">
                          <a:solidFill>
                            <a:schemeClr val="tx1"/>
                          </a:solidFill>
                          <a:latin typeface="Roboto" pitchFamily="2" charset="0"/>
                          <a:ea typeface="Roboto" pitchFamily="2" charset="0"/>
                        </a:rPr>
                        <a:t>Group B</a:t>
                      </a: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5D5"/>
                    </a:solidFill>
                  </a:tcPr>
                </a:tc>
                <a:tc>
                  <a:txBody>
                    <a:bodyPr/>
                    <a:lstStyle/>
                    <a:p>
                      <a:pPr algn="ctr"/>
                      <a:r>
                        <a:rPr lang="en-US" sz="1300">
                          <a:solidFill>
                            <a:schemeClr val="tx1"/>
                          </a:solidFill>
                          <a:latin typeface="Roboto" pitchFamily="2" charset="0"/>
                          <a:ea typeface="Roboto" pitchFamily="2" charset="0"/>
                        </a:rPr>
                        <a:t>Group C</a:t>
                      </a: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ctr"/>
                      <a:r>
                        <a:rPr lang="en-US" sz="1300" dirty="0">
                          <a:solidFill>
                            <a:schemeClr val="tx1"/>
                          </a:solidFill>
                          <a:latin typeface="Roboto" pitchFamily="2" charset="0"/>
                          <a:ea typeface="Roboto" pitchFamily="2" charset="0"/>
                        </a:rPr>
                        <a:t>Group D</a:t>
                      </a: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lang="en-US" sz="1300" dirty="0">
                          <a:solidFill>
                            <a:schemeClr val="tx1"/>
                          </a:solidFill>
                          <a:latin typeface="Roboto" pitchFamily="2" charset="0"/>
                          <a:ea typeface="Roboto" pitchFamily="2" charset="0"/>
                        </a:rPr>
                        <a:t>Group E</a:t>
                      </a: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1300">
                          <a:solidFill>
                            <a:schemeClr val="tx1"/>
                          </a:solidFill>
                          <a:latin typeface="Roboto" pitchFamily="2" charset="0"/>
                          <a:ea typeface="Roboto" pitchFamily="2" charset="0"/>
                        </a:rPr>
                        <a:t>Group F</a:t>
                      </a: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extLst>
                  <a:ext uri="{0D108BD9-81ED-4DB2-BD59-A6C34878D82A}">
                    <a16:rowId xmlns:a16="http://schemas.microsoft.com/office/drawing/2014/main" val="1224757996"/>
                  </a:ext>
                </a:extLst>
              </a:tr>
              <a:tr h="341983">
                <a:tc>
                  <a:txBody>
                    <a:bodyPr/>
                    <a:lstStyle/>
                    <a:p>
                      <a:endParaRPr lang="en-US" sz="1300">
                        <a:solidFill>
                          <a:schemeClr val="tx1"/>
                        </a:solidFill>
                        <a:latin typeface="Roboto" pitchFamily="2" charset="0"/>
                        <a:ea typeface="Roboto" pitchFamily="2" charset="0"/>
                      </a:endParaRP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a:solidFill>
                          <a:schemeClr val="tx1"/>
                        </a:solidFill>
                        <a:latin typeface="Roboto" pitchFamily="2" charset="0"/>
                        <a:ea typeface="Roboto" pitchFamily="2" charset="0"/>
                      </a:endParaRP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a:solidFill>
                          <a:schemeClr val="tx1"/>
                        </a:solidFill>
                        <a:latin typeface="Roboto" pitchFamily="2" charset="0"/>
                        <a:ea typeface="Roboto" pitchFamily="2" charset="0"/>
                      </a:endParaRP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a:solidFill>
                          <a:schemeClr val="tx1"/>
                        </a:solidFill>
                        <a:latin typeface="Roboto" pitchFamily="2" charset="0"/>
                        <a:ea typeface="Roboto" pitchFamily="2" charset="0"/>
                      </a:endParaRP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a:solidFill>
                          <a:schemeClr val="tx1"/>
                        </a:solidFill>
                        <a:latin typeface="Roboto" pitchFamily="2" charset="0"/>
                        <a:ea typeface="Roboto" pitchFamily="2" charset="0"/>
                      </a:endParaRP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a:solidFill>
                          <a:schemeClr val="tx1"/>
                        </a:solidFill>
                        <a:latin typeface="Roboto" pitchFamily="2" charset="0"/>
                        <a:ea typeface="Roboto" pitchFamily="2" charset="0"/>
                      </a:endParaRP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0700424"/>
                  </a:ext>
                </a:extLst>
              </a:tr>
              <a:tr h="341983">
                <a:tc>
                  <a:txBody>
                    <a:bodyPr/>
                    <a:lstStyle/>
                    <a:p>
                      <a:endParaRPr lang="en-US" sz="1300">
                        <a:solidFill>
                          <a:schemeClr val="tx1"/>
                        </a:solidFill>
                        <a:latin typeface="Roboto" pitchFamily="2" charset="0"/>
                        <a:ea typeface="Roboto" pitchFamily="2" charset="0"/>
                      </a:endParaRP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a:solidFill>
                          <a:schemeClr val="tx1"/>
                        </a:solidFill>
                        <a:latin typeface="Roboto" pitchFamily="2" charset="0"/>
                        <a:ea typeface="Roboto" pitchFamily="2" charset="0"/>
                      </a:endParaRP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a:solidFill>
                          <a:schemeClr val="tx1"/>
                        </a:solidFill>
                        <a:latin typeface="Roboto" pitchFamily="2" charset="0"/>
                        <a:ea typeface="Roboto" pitchFamily="2" charset="0"/>
                      </a:endParaRP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a:solidFill>
                          <a:schemeClr val="tx1"/>
                        </a:solidFill>
                        <a:latin typeface="Roboto" pitchFamily="2" charset="0"/>
                        <a:ea typeface="Roboto" pitchFamily="2" charset="0"/>
                      </a:endParaRP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a:solidFill>
                          <a:schemeClr val="tx1"/>
                        </a:solidFill>
                        <a:latin typeface="Roboto" pitchFamily="2" charset="0"/>
                        <a:ea typeface="Roboto" pitchFamily="2" charset="0"/>
                      </a:endParaRP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a:solidFill>
                          <a:schemeClr val="tx1"/>
                        </a:solidFill>
                        <a:latin typeface="Roboto" pitchFamily="2" charset="0"/>
                        <a:ea typeface="Roboto" pitchFamily="2" charset="0"/>
                      </a:endParaRP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8655439"/>
                  </a:ext>
                </a:extLst>
              </a:tr>
              <a:tr h="341983">
                <a:tc>
                  <a:txBody>
                    <a:bodyPr/>
                    <a:lstStyle/>
                    <a:p>
                      <a:endParaRPr lang="en-US" sz="1300">
                        <a:solidFill>
                          <a:schemeClr val="tx1"/>
                        </a:solidFill>
                        <a:latin typeface="Roboto" pitchFamily="2" charset="0"/>
                        <a:ea typeface="Roboto" pitchFamily="2" charset="0"/>
                      </a:endParaRP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a:solidFill>
                          <a:schemeClr val="tx1"/>
                        </a:solidFill>
                        <a:latin typeface="Roboto" pitchFamily="2" charset="0"/>
                        <a:ea typeface="Roboto" pitchFamily="2" charset="0"/>
                      </a:endParaRP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a:solidFill>
                          <a:schemeClr val="tx1"/>
                        </a:solidFill>
                        <a:latin typeface="Roboto" pitchFamily="2" charset="0"/>
                        <a:ea typeface="Roboto" pitchFamily="2" charset="0"/>
                      </a:endParaRP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a:solidFill>
                          <a:schemeClr val="tx1"/>
                        </a:solidFill>
                        <a:latin typeface="Roboto" pitchFamily="2" charset="0"/>
                        <a:ea typeface="Roboto" pitchFamily="2" charset="0"/>
                      </a:endParaRP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a:solidFill>
                          <a:schemeClr val="tx1"/>
                        </a:solidFill>
                        <a:latin typeface="Roboto" pitchFamily="2" charset="0"/>
                        <a:ea typeface="Roboto" pitchFamily="2" charset="0"/>
                      </a:endParaRP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a:solidFill>
                          <a:schemeClr val="tx1"/>
                        </a:solidFill>
                        <a:latin typeface="Roboto" pitchFamily="2" charset="0"/>
                        <a:ea typeface="Roboto" pitchFamily="2" charset="0"/>
                      </a:endParaRP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7094563"/>
                  </a:ext>
                </a:extLst>
              </a:tr>
              <a:tr h="341983">
                <a:tc>
                  <a:txBody>
                    <a:bodyPr/>
                    <a:lstStyle/>
                    <a:p>
                      <a:endParaRPr lang="en-US" sz="1300">
                        <a:solidFill>
                          <a:schemeClr val="tx1"/>
                        </a:solidFill>
                        <a:latin typeface="Roboto" pitchFamily="2" charset="0"/>
                        <a:ea typeface="Roboto" pitchFamily="2" charset="0"/>
                      </a:endParaRP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a:solidFill>
                          <a:schemeClr val="tx1"/>
                        </a:solidFill>
                        <a:latin typeface="Roboto" pitchFamily="2" charset="0"/>
                        <a:ea typeface="Roboto" pitchFamily="2" charset="0"/>
                      </a:endParaRP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a:solidFill>
                          <a:schemeClr val="tx1"/>
                        </a:solidFill>
                        <a:latin typeface="Roboto" pitchFamily="2" charset="0"/>
                        <a:ea typeface="Roboto" pitchFamily="2" charset="0"/>
                      </a:endParaRP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a:solidFill>
                          <a:schemeClr val="tx1"/>
                        </a:solidFill>
                        <a:latin typeface="Roboto" pitchFamily="2" charset="0"/>
                        <a:ea typeface="Roboto" pitchFamily="2" charset="0"/>
                      </a:endParaRP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a:solidFill>
                          <a:schemeClr val="tx1"/>
                        </a:solidFill>
                        <a:latin typeface="Roboto" pitchFamily="2" charset="0"/>
                        <a:ea typeface="Roboto" pitchFamily="2" charset="0"/>
                      </a:endParaRP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a:solidFill>
                          <a:schemeClr val="tx1"/>
                        </a:solidFill>
                        <a:latin typeface="Roboto" pitchFamily="2" charset="0"/>
                        <a:ea typeface="Roboto" pitchFamily="2" charset="0"/>
                      </a:endParaRP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1411060"/>
                  </a:ext>
                </a:extLst>
              </a:tr>
              <a:tr h="341983">
                <a:tc>
                  <a:txBody>
                    <a:bodyPr/>
                    <a:lstStyle/>
                    <a:p>
                      <a:endParaRPr lang="en-US" sz="1300">
                        <a:solidFill>
                          <a:schemeClr val="tx1"/>
                        </a:solidFill>
                        <a:latin typeface="Roboto" pitchFamily="2" charset="0"/>
                        <a:ea typeface="Roboto" pitchFamily="2" charset="0"/>
                      </a:endParaRP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a:solidFill>
                          <a:schemeClr val="tx1"/>
                        </a:solidFill>
                        <a:latin typeface="Roboto" pitchFamily="2" charset="0"/>
                        <a:ea typeface="Roboto" pitchFamily="2" charset="0"/>
                      </a:endParaRP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a:solidFill>
                          <a:schemeClr val="tx1"/>
                        </a:solidFill>
                        <a:latin typeface="Roboto" pitchFamily="2" charset="0"/>
                        <a:ea typeface="Roboto" pitchFamily="2" charset="0"/>
                      </a:endParaRP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a:solidFill>
                          <a:schemeClr val="tx1"/>
                        </a:solidFill>
                        <a:latin typeface="Roboto" pitchFamily="2" charset="0"/>
                        <a:ea typeface="Roboto" pitchFamily="2" charset="0"/>
                      </a:endParaRP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a:solidFill>
                          <a:schemeClr val="tx1"/>
                        </a:solidFill>
                        <a:latin typeface="Roboto" pitchFamily="2" charset="0"/>
                        <a:ea typeface="Roboto" pitchFamily="2" charset="0"/>
                      </a:endParaRP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a:solidFill>
                          <a:schemeClr val="tx1"/>
                        </a:solidFill>
                        <a:latin typeface="Roboto" pitchFamily="2" charset="0"/>
                        <a:ea typeface="Roboto" pitchFamily="2" charset="0"/>
                      </a:endParaRP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7856823"/>
                  </a:ext>
                </a:extLst>
              </a:tr>
              <a:tr h="341983">
                <a:tc>
                  <a:txBody>
                    <a:bodyPr/>
                    <a:lstStyle/>
                    <a:p>
                      <a:endParaRPr lang="en-US" sz="1300">
                        <a:solidFill>
                          <a:schemeClr val="tx1"/>
                        </a:solidFill>
                        <a:latin typeface="Roboto" pitchFamily="2" charset="0"/>
                        <a:ea typeface="Roboto" pitchFamily="2" charset="0"/>
                      </a:endParaRP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a:solidFill>
                          <a:schemeClr val="tx1"/>
                        </a:solidFill>
                        <a:latin typeface="Roboto" pitchFamily="2" charset="0"/>
                        <a:ea typeface="Roboto" pitchFamily="2" charset="0"/>
                      </a:endParaRP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a:solidFill>
                          <a:schemeClr val="tx1"/>
                        </a:solidFill>
                        <a:latin typeface="Roboto" pitchFamily="2" charset="0"/>
                        <a:ea typeface="Roboto" pitchFamily="2" charset="0"/>
                      </a:endParaRP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a:solidFill>
                          <a:schemeClr val="tx1"/>
                        </a:solidFill>
                        <a:latin typeface="Roboto" pitchFamily="2" charset="0"/>
                        <a:ea typeface="Roboto" pitchFamily="2" charset="0"/>
                      </a:endParaRP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a:solidFill>
                          <a:schemeClr val="tx1"/>
                        </a:solidFill>
                        <a:latin typeface="Roboto" pitchFamily="2" charset="0"/>
                        <a:ea typeface="Roboto" pitchFamily="2" charset="0"/>
                      </a:endParaRP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300">
                        <a:solidFill>
                          <a:schemeClr val="tx1"/>
                        </a:solidFill>
                        <a:latin typeface="Roboto" pitchFamily="2" charset="0"/>
                        <a:ea typeface="Roboto" pitchFamily="2" charset="0"/>
                      </a:endParaRPr>
                    </a:p>
                  </a:txBody>
                  <a:tcPr marL="68397" marR="68397" marT="34198" marB="341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5345199"/>
                  </a:ext>
                </a:extLst>
              </a:tr>
            </a:tbl>
          </a:graphicData>
        </a:graphic>
      </p:graphicFrame>
    </p:spTree>
    <p:extLst>
      <p:ext uri="{BB962C8B-B14F-4D97-AF65-F5344CB8AC3E}">
        <p14:creationId xmlns:p14="http://schemas.microsoft.com/office/powerpoint/2010/main" val="332454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4A722-1955-8F38-9832-B8D5212C330C}"/>
              </a:ext>
            </a:extLst>
          </p:cNvPr>
          <p:cNvSpPr>
            <a:spLocks noGrp="1"/>
          </p:cNvSpPr>
          <p:nvPr>
            <p:ph type="title"/>
          </p:nvPr>
        </p:nvSpPr>
        <p:spPr/>
        <p:txBody>
          <a:bodyPr/>
          <a:lstStyle/>
          <a:p>
            <a:r>
              <a:rPr lang="en-CA" dirty="0"/>
              <a:t>AAR Overview -  5 Steps</a:t>
            </a:r>
          </a:p>
        </p:txBody>
      </p:sp>
      <p:sp>
        <p:nvSpPr>
          <p:cNvPr id="4" name="Slide Number Placeholder 3">
            <a:extLst>
              <a:ext uri="{FF2B5EF4-FFF2-40B4-BE49-F238E27FC236}">
                <a16:creationId xmlns:a16="http://schemas.microsoft.com/office/drawing/2014/main" id="{F3FAA71E-926C-7343-20DF-13C33FC2DEFD}"/>
              </a:ext>
            </a:extLst>
          </p:cNvPr>
          <p:cNvSpPr>
            <a:spLocks noGrp="1"/>
          </p:cNvSpPr>
          <p:nvPr>
            <p:ph type="sldNum" sz="quarter" idx="10"/>
          </p:nvPr>
        </p:nvSpPr>
        <p:spPr/>
        <p:txBody>
          <a:bodyPr/>
          <a:lstStyle/>
          <a:p>
            <a:fld id="{246E4F03-9AE7-4954-8E54-3B5137041FEA}" type="slidenum">
              <a:rPr lang="en-US" smtClean="0"/>
              <a:pPr/>
              <a:t>9</a:t>
            </a:fld>
            <a:endParaRPr lang="en-US" dirty="0"/>
          </a:p>
        </p:txBody>
      </p:sp>
      <p:sp>
        <p:nvSpPr>
          <p:cNvPr id="14" name="Rectangle 13">
            <a:extLst>
              <a:ext uri="{FF2B5EF4-FFF2-40B4-BE49-F238E27FC236}">
                <a16:creationId xmlns:a16="http://schemas.microsoft.com/office/drawing/2014/main" id="{D4193CAE-D5FA-C551-6A0B-9D1B1BADA0F5}"/>
              </a:ext>
            </a:extLst>
          </p:cNvPr>
          <p:cNvSpPr/>
          <p:nvPr/>
        </p:nvSpPr>
        <p:spPr>
          <a:xfrm>
            <a:off x="1164687" y="1119948"/>
            <a:ext cx="7331969" cy="455048"/>
          </a:xfrm>
          <a:prstGeom prst="rect">
            <a:avLst/>
          </a:prstGeom>
          <a:solidFill>
            <a:srgbClr val="92D05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tabLst>
                <a:tab pos="1430338" algn="l"/>
              </a:tabLst>
            </a:pPr>
            <a:r>
              <a:rPr lang="en-US" sz="2000" kern="1200" dirty="0">
                <a:latin typeface="Roboto Cn"/>
              </a:rPr>
              <a:t>Step 1 : </a:t>
            </a:r>
            <a:r>
              <a:rPr lang="en-US" sz="2000" b="1" kern="1200" dirty="0">
                <a:latin typeface="Roboto Cn"/>
              </a:rPr>
              <a:t>What was in place before the response?</a:t>
            </a:r>
            <a:endParaRPr lang="en-US" sz="2000" kern="1200" dirty="0">
              <a:latin typeface="Roboto Cn"/>
            </a:endParaRPr>
          </a:p>
        </p:txBody>
      </p:sp>
      <p:sp>
        <p:nvSpPr>
          <p:cNvPr id="15" name="Rectangle 14">
            <a:extLst>
              <a:ext uri="{FF2B5EF4-FFF2-40B4-BE49-F238E27FC236}">
                <a16:creationId xmlns:a16="http://schemas.microsoft.com/office/drawing/2014/main" id="{79DAA828-B3C6-1D93-575E-18D270571294}"/>
              </a:ext>
            </a:extLst>
          </p:cNvPr>
          <p:cNvSpPr/>
          <p:nvPr/>
        </p:nvSpPr>
        <p:spPr>
          <a:xfrm>
            <a:off x="1161126" y="1831451"/>
            <a:ext cx="7310605" cy="455048"/>
          </a:xfrm>
          <a:prstGeom prst="rect">
            <a:avLst/>
          </a:pr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000" kern="1200" dirty="0">
                <a:latin typeface="Roboto Cn"/>
              </a:rPr>
              <a:t>Step 2 : </a:t>
            </a:r>
            <a:r>
              <a:rPr lang="en-US" sz="2000" b="1" kern="1200" dirty="0">
                <a:latin typeface="Roboto Cn"/>
              </a:rPr>
              <a:t>What happened during the response?</a:t>
            </a:r>
            <a:r>
              <a:rPr lang="en-AU" sz="2000" b="1" kern="1200" dirty="0">
                <a:latin typeface="Roboto Cn"/>
              </a:rPr>
              <a:t> </a:t>
            </a:r>
            <a:endParaRPr lang="en-US" sz="2000" kern="1200" dirty="0">
              <a:latin typeface="Roboto Cn"/>
            </a:endParaRPr>
          </a:p>
        </p:txBody>
      </p:sp>
      <p:sp>
        <p:nvSpPr>
          <p:cNvPr id="16" name="Rectangle 15">
            <a:extLst>
              <a:ext uri="{FF2B5EF4-FFF2-40B4-BE49-F238E27FC236}">
                <a16:creationId xmlns:a16="http://schemas.microsoft.com/office/drawing/2014/main" id="{AC7FB199-DF33-96BF-FFBF-10E34BC982FB}"/>
              </a:ext>
            </a:extLst>
          </p:cNvPr>
          <p:cNvSpPr/>
          <p:nvPr/>
        </p:nvSpPr>
        <p:spPr>
          <a:xfrm>
            <a:off x="1161126" y="2554124"/>
            <a:ext cx="7331969" cy="455048"/>
          </a:xfrm>
          <a:prstGeom prst="rect">
            <a:avLst/>
          </a:prstGeom>
          <a:solidFill>
            <a:srgbClr val="FD880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000" kern="1200" dirty="0">
                <a:latin typeface="Roboto Cn"/>
              </a:rPr>
              <a:t>Step 3 : </a:t>
            </a:r>
            <a:r>
              <a:rPr lang="en-US" sz="2000" b="1" kern="1200" dirty="0">
                <a:latin typeface="Roboto Cn"/>
              </a:rPr>
              <a:t>What went well? What went less well? Why?</a:t>
            </a:r>
          </a:p>
        </p:txBody>
      </p:sp>
      <p:sp>
        <p:nvSpPr>
          <p:cNvPr id="17" name="Rectangle 16">
            <a:extLst>
              <a:ext uri="{FF2B5EF4-FFF2-40B4-BE49-F238E27FC236}">
                <a16:creationId xmlns:a16="http://schemas.microsoft.com/office/drawing/2014/main" id="{30AA1FC7-3AA0-B3A7-DC9A-F660EA5ED87A}"/>
              </a:ext>
            </a:extLst>
          </p:cNvPr>
          <p:cNvSpPr/>
          <p:nvPr/>
        </p:nvSpPr>
        <p:spPr>
          <a:xfrm>
            <a:off x="1161126" y="3292279"/>
            <a:ext cx="7310605" cy="455048"/>
          </a:xfrm>
          <a:prstGeom prst="rect">
            <a:avLst/>
          </a:prstGeom>
          <a:solidFill>
            <a:srgbClr val="0070C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000" kern="1200" dirty="0">
                <a:latin typeface="Roboto Cn"/>
              </a:rPr>
              <a:t>Step 4 : </a:t>
            </a:r>
            <a:r>
              <a:rPr lang="en-US" sz="2000" b="1" kern="1200" dirty="0">
                <a:latin typeface="Roboto Cn"/>
              </a:rPr>
              <a:t>What can we do to improve for next time? </a:t>
            </a:r>
          </a:p>
        </p:txBody>
      </p:sp>
      <p:sp>
        <p:nvSpPr>
          <p:cNvPr id="18" name="Rectangle 17">
            <a:extLst>
              <a:ext uri="{FF2B5EF4-FFF2-40B4-BE49-F238E27FC236}">
                <a16:creationId xmlns:a16="http://schemas.microsoft.com/office/drawing/2014/main" id="{B62E77D3-CC6D-2453-44F7-0E1B78C0D4DC}"/>
              </a:ext>
            </a:extLst>
          </p:cNvPr>
          <p:cNvSpPr/>
          <p:nvPr/>
        </p:nvSpPr>
        <p:spPr>
          <a:xfrm>
            <a:off x="1161126" y="4004265"/>
            <a:ext cx="7321287" cy="462168"/>
          </a:xfrm>
          <a:prstGeom prst="rect">
            <a:avLst/>
          </a:prstGeom>
          <a:solidFill>
            <a:srgbClr val="0080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106680" rIns="106681" bIns="106680" numCol="1" spcCol="1270" anchor="ctr" anchorCtr="0">
            <a:noAutofit/>
          </a:bodyPr>
          <a:lstStyle/>
          <a:p>
            <a:pPr marL="1430338" lvl="0" indent="-1430338" algn="l" defTabSz="1244600">
              <a:lnSpc>
                <a:spcPct val="90000"/>
              </a:lnSpc>
              <a:spcBef>
                <a:spcPct val="0"/>
              </a:spcBef>
              <a:spcAft>
                <a:spcPct val="35000"/>
              </a:spcAft>
              <a:buNone/>
            </a:pPr>
            <a:r>
              <a:rPr lang="en-US" sz="2000" kern="1200" dirty="0">
                <a:latin typeface="Roboto Cn"/>
              </a:rPr>
              <a:t>Step 5 : </a:t>
            </a:r>
            <a:r>
              <a:rPr lang="en-US" sz="2000" b="1" kern="1200" dirty="0">
                <a:latin typeface="Roboto Cn"/>
              </a:rPr>
              <a:t>The Way Forward</a:t>
            </a:r>
          </a:p>
        </p:txBody>
      </p:sp>
      <p:pic>
        <p:nvPicPr>
          <p:cNvPr id="19" name="Picture 18">
            <a:extLst>
              <a:ext uri="{FF2B5EF4-FFF2-40B4-BE49-F238E27FC236}">
                <a16:creationId xmlns:a16="http://schemas.microsoft.com/office/drawing/2014/main" id="{1E84EA28-5609-4615-60C0-97708FF1AF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 y="1013958"/>
            <a:ext cx="614391" cy="647358"/>
          </a:xfrm>
          <a:prstGeom prst="rect">
            <a:avLst/>
          </a:prstGeom>
          <a:effectLst/>
        </p:spPr>
      </p:pic>
      <p:pic>
        <p:nvPicPr>
          <p:cNvPr id="20" name="Picture 19">
            <a:extLst>
              <a:ext uri="{FF2B5EF4-FFF2-40B4-BE49-F238E27FC236}">
                <a16:creationId xmlns:a16="http://schemas.microsoft.com/office/drawing/2014/main" id="{1A0FF17D-5725-67C3-C11A-60ECCD828E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739573"/>
            <a:ext cx="617248" cy="647358"/>
          </a:xfrm>
          <a:prstGeom prst="rect">
            <a:avLst/>
          </a:prstGeom>
          <a:effectLst/>
        </p:spPr>
      </p:pic>
      <p:pic>
        <p:nvPicPr>
          <p:cNvPr id="21" name="Picture 20">
            <a:extLst>
              <a:ext uri="{FF2B5EF4-FFF2-40B4-BE49-F238E27FC236}">
                <a16:creationId xmlns:a16="http://schemas.microsoft.com/office/drawing/2014/main" id="{F5700E7F-569E-41AE-85B7-E88ACCB543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199" y="2458211"/>
            <a:ext cx="614391" cy="647358"/>
          </a:xfrm>
          <a:prstGeom prst="rect">
            <a:avLst/>
          </a:prstGeom>
          <a:effectLst/>
        </p:spPr>
      </p:pic>
      <p:pic>
        <p:nvPicPr>
          <p:cNvPr id="22" name="Picture 21" descr="A close up of a sign&#10;&#10;Description automatically generated">
            <a:extLst>
              <a:ext uri="{FF2B5EF4-FFF2-40B4-BE49-F238E27FC236}">
                <a16:creationId xmlns:a16="http://schemas.microsoft.com/office/drawing/2014/main" id="{9928A9F0-0C4A-6FC6-3EEC-A89CA56157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199" y="3196124"/>
            <a:ext cx="614391" cy="647358"/>
          </a:xfrm>
          <a:prstGeom prst="rect">
            <a:avLst/>
          </a:prstGeom>
          <a:effectLst/>
        </p:spPr>
      </p:pic>
      <p:pic>
        <p:nvPicPr>
          <p:cNvPr id="23" name="Picture 22" descr="A close up of a sign&#10;&#10;Description automatically generated">
            <a:extLst>
              <a:ext uri="{FF2B5EF4-FFF2-40B4-BE49-F238E27FC236}">
                <a16:creationId xmlns:a16="http://schemas.microsoft.com/office/drawing/2014/main" id="{12B549F4-8231-36C7-F2E5-6AF524AFD5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7199" y="3909051"/>
            <a:ext cx="614391" cy="647358"/>
          </a:xfrm>
          <a:prstGeom prst="rect">
            <a:avLst/>
          </a:prstGeom>
          <a:effectLst/>
        </p:spPr>
      </p:pic>
    </p:spTree>
    <p:extLst>
      <p:ext uri="{BB962C8B-B14F-4D97-AF65-F5344CB8AC3E}">
        <p14:creationId xmlns:p14="http://schemas.microsoft.com/office/powerpoint/2010/main" val="2368104332"/>
      </p:ext>
    </p:extLst>
  </p:cSld>
  <p:clrMapOvr>
    <a:masterClrMapping/>
  </p:clrMapOvr>
</p:sld>
</file>

<file path=ppt/theme/theme1.xml><?xml version="1.0" encoding="utf-8"?>
<a:theme xmlns:a="http://schemas.openxmlformats.org/drawingml/2006/main" name="GNWT PowerPoint Template_wide screen">
  <a:themeElements>
    <a:clrScheme name="GNWT VIP Colours">
      <a:dk1>
        <a:sysClr val="windowText" lastClr="000000"/>
      </a:dk1>
      <a:lt1>
        <a:sysClr val="window" lastClr="FFFFFF"/>
      </a:lt1>
      <a:dk2>
        <a:srgbClr val="7F7F7F"/>
      </a:dk2>
      <a:lt2>
        <a:srgbClr val="F2F2F2"/>
      </a:lt2>
      <a:accent1>
        <a:srgbClr val="2699D5"/>
      </a:accent1>
      <a:accent2>
        <a:srgbClr val="0076B6"/>
      </a:accent2>
      <a:accent3>
        <a:srgbClr val="FEBE10"/>
      </a:accent3>
      <a:accent4>
        <a:srgbClr val="40BFB4"/>
      </a:accent4>
      <a:accent5>
        <a:srgbClr val="C75997"/>
      </a:accent5>
      <a:accent6>
        <a:srgbClr val="A15124"/>
      </a:accent6>
      <a:hlink>
        <a:srgbClr val="2699D5"/>
      </a:hlink>
      <a:folHlink>
        <a:srgbClr val="0076B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GNWT PowerPoint Template_wide screen</Template>
  <TotalTime>1586</TotalTime>
  <Words>2906</Words>
  <Application>Microsoft Office PowerPoint</Application>
  <PresentationFormat>On-screen Show (16:9)</PresentationFormat>
  <Paragraphs>399</Paragraphs>
  <Slides>28</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Arial Narrow</vt:lpstr>
      <vt:lpstr>Calibri</vt:lpstr>
      <vt:lpstr>Roboto</vt:lpstr>
      <vt:lpstr>Roboto Cn</vt:lpstr>
      <vt:lpstr>Symbol</vt:lpstr>
      <vt:lpstr>GNWT PowerPoint Template_wide screen</vt:lpstr>
      <vt:lpstr>PowerPoint Presentation</vt:lpstr>
      <vt:lpstr>Overview</vt:lpstr>
      <vt:lpstr>Continuous Improvement Cycle</vt:lpstr>
      <vt:lpstr>AAR Principles </vt:lpstr>
      <vt:lpstr>What an AAR is NOT</vt:lpstr>
      <vt:lpstr>Key Phases Carried Out During AARs</vt:lpstr>
      <vt:lpstr>Overview of the Response</vt:lpstr>
      <vt:lpstr>Working Groups Composition</vt:lpstr>
      <vt:lpstr>AAR Overview -  5 Steps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GNWT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Adele Bisaillon</dc:creator>
  <cp:lastModifiedBy>Emily King</cp:lastModifiedBy>
  <cp:revision>55</cp:revision>
  <dcterms:created xsi:type="dcterms:W3CDTF">2021-07-09T17:03:01Z</dcterms:created>
  <dcterms:modified xsi:type="dcterms:W3CDTF">2023-11-09T17:34:31Z</dcterms:modified>
</cp:coreProperties>
</file>